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3" r:id="rId6"/>
    <p:sldId id="264" r:id="rId7"/>
    <p:sldId id="260" r:id="rId8"/>
    <p:sldId id="291" r:id="rId9"/>
    <p:sldId id="267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2" r:id="rId19"/>
    <p:sldId id="279" r:id="rId20"/>
    <p:sldId id="285" r:id="rId21"/>
    <p:sldId id="286" r:id="rId22"/>
    <p:sldId id="282" r:id="rId23"/>
    <p:sldId id="281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4EB82-E4CC-4F77-AA0A-261E3EB46EC7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3CB5-4D43-4FCC-941A-BB697670FF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E1A8D1-34A4-496F-86F2-36675A97B0F7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algn="r" defTabSz="414338">
              <a:buSzPct val="100000"/>
              <a:tabLst>
                <a:tab pos="0" algn="l"/>
                <a:tab pos="844550" algn="l"/>
                <a:tab pos="1687513" algn="l"/>
                <a:tab pos="2532063" algn="l"/>
                <a:tab pos="3376613" algn="l"/>
                <a:tab pos="4221163" algn="l"/>
                <a:tab pos="5064125" algn="l"/>
                <a:tab pos="5908675" algn="l"/>
                <a:tab pos="6753225" algn="l"/>
                <a:tab pos="7596188" algn="l"/>
                <a:tab pos="8440738" algn="l"/>
                <a:tab pos="9285288" algn="l"/>
              </a:tabLst>
            </a:pPr>
            <a:fld id="{68639BDB-BDC8-4E13-8D5F-C0B47CEA8597}" type="slidenum">
              <a:rPr lang="es-E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14338">
                <a:buSzPct val="100000"/>
                <a:tabLst>
                  <a:tab pos="0" algn="l"/>
                  <a:tab pos="844550" algn="l"/>
                  <a:tab pos="1687513" algn="l"/>
                  <a:tab pos="2532063" algn="l"/>
                  <a:tab pos="3376613" algn="l"/>
                  <a:tab pos="4221163" algn="l"/>
                  <a:tab pos="5064125" algn="l"/>
                  <a:tab pos="5908675" algn="l"/>
                  <a:tab pos="6753225" algn="l"/>
                  <a:tab pos="7596188" algn="l"/>
                  <a:tab pos="8440738" algn="l"/>
                  <a:tab pos="9285288" algn="l"/>
                </a:tabLst>
              </a:pPr>
              <a:t>19</a:t>
            </a:fld>
            <a:endParaRPr lang="es-ES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none" lIns="91387" tIns="45860" rIns="91387" bIns="45860" numCol="1" anchor="ctr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E47A-57CE-45DE-A20B-F6651AD2D249}" type="datetimeFigureOut">
              <a:rPr lang="es-ES" smtClean="0"/>
              <a:pPr/>
              <a:t>14/11/2019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524E-65B8-4069-9297-71C37513B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uario\Dropbox\EL ABC QUE SALVA VIDAS\POSTER-IMAGEN-FOTOS\LOGOS_APP\membrete\LOGO_COLOR_2 - cop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8424891" cy="21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-500090"/>
            <a:ext cx="9345413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Imagen" descr="Screenshot_20190602-112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-500090"/>
            <a:ext cx="2451217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Imagen" descr="Screenshot_20190602-112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-214338"/>
            <a:ext cx="3737100" cy="6643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142844" y="550070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Berlin Sans FB" pitchFamily="34" charset="0"/>
              </a:rPr>
              <a:t>ALUMNADO</a:t>
            </a:r>
            <a:endParaRPr lang="es-E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10" name="9 Imagen" descr="Screenshot_20190623-0004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357166"/>
            <a:ext cx="2491387" cy="4429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Resultado de imagen de mountain climb team work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214313" y="0"/>
            <a:ext cx="10085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3 Rectángulo"/>
          <p:cNvSpPr>
            <a:spLocks noChangeArrowheads="1"/>
          </p:cNvSpPr>
          <p:nvPr/>
        </p:nvSpPr>
        <p:spPr bwMode="auto">
          <a:xfrm>
            <a:off x="142875" y="5286375"/>
            <a:ext cx="5214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5400" dirty="0">
                <a:solidFill>
                  <a:srgbClr val="FFC000"/>
                </a:solidFill>
                <a:latin typeface="Berlin Sans FB" pitchFamily="34" charset="0"/>
              </a:rPr>
              <a:t>¿Dónde estamos?</a:t>
            </a:r>
          </a:p>
        </p:txBody>
      </p:sp>
      <p:pic>
        <p:nvPicPr>
          <p:cNvPr id="4" name="3 Imagen" descr="logo AED TRAINING BO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966">
            <a:off x="6667438" y="3667050"/>
            <a:ext cx="405027" cy="40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20 Imagen" descr="IMG-20180831-WA002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4165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9 Dodecágono"/>
          <p:cNvSpPr/>
          <p:nvPr/>
        </p:nvSpPr>
        <p:spPr>
          <a:xfrm>
            <a:off x="142844" y="0"/>
            <a:ext cx="7000924" cy="6858000"/>
          </a:xfrm>
          <a:prstGeom prst="dodec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latin typeface="Berlin Sans FB" pitchFamily="34" charset="0"/>
              </a:rPr>
              <a:t>APYMAS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9" name="8 Dodecágono"/>
          <p:cNvSpPr/>
          <p:nvPr/>
        </p:nvSpPr>
        <p:spPr>
          <a:xfrm>
            <a:off x="500034" y="1071546"/>
            <a:ext cx="5429288" cy="4643470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Dodecágono"/>
          <p:cNvSpPr/>
          <p:nvPr/>
        </p:nvSpPr>
        <p:spPr>
          <a:xfrm>
            <a:off x="1857356" y="1643050"/>
            <a:ext cx="3500462" cy="3000396"/>
          </a:xfrm>
          <a:prstGeom prst="dodec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Dodecágono"/>
          <p:cNvSpPr/>
          <p:nvPr/>
        </p:nvSpPr>
        <p:spPr>
          <a:xfrm>
            <a:off x="3500430" y="2500306"/>
            <a:ext cx="1357322" cy="1357322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786182" y="278605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s-ES" sz="2400" dirty="0" smtClean="0">
                <a:solidFill>
                  <a:srgbClr val="FF0000"/>
                </a:solidFill>
                <a:latin typeface="Berlin Sans FB" pitchFamily="34" charset="0"/>
              </a:rPr>
              <a:t>ALUMNO</a:t>
            </a:r>
            <a:endParaRPr lang="es-ES" sz="24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00232" y="278605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Berlin Sans FB" pitchFamily="34" charset="0"/>
              </a:rPr>
              <a:t>PROFESOR</a:t>
            </a:r>
          </a:p>
          <a:p>
            <a:r>
              <a:rPr lang="es-ES" sz="12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EDUCACIÓN FISICA</a:t>
            </a:r>
            <a:endParaRPr lang="es-ES" sz="12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28860" y="1928802"/>
            <a:ext cx="171451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Berlin Sans FB" pitchFamily="34" charset="0"/>
              </a:rPr>
              <a:t>COMPAÑEROS</a:t>
            </a:r>
            <a:endParaRPr lang="es-ES" sz="1400" dirty="0">
              <a:latin typeface="Berlin Sans FB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71670" y="385762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Berlin Sans FB" pitchFamily="34" charset="0"/>
              </a:rPr>
              <a:t>PERSONAL</a:t>
            </a:r>
            <a:endParaRPr lang="es-ES" sz="1400" dirty="0">
              <a:latin typeface="Berlin Sans FB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357554" y="4286256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Berlin Sans FB" pitchFamily="34" charset="0"/>
              </a:rPr>
              <a:t>ORIENTADORES</a:t>
            </a:r>
            <a:endParaRPr lang="es-ES" sz="1400" dirty="0">
              <a:latin typeface="Berlin Sans FB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72000" y="214311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erlin Sans FB" pitchFamily="34" charset="0"/>
              </a:rPr>
              <a:t>FAMILIAS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57224" y="400050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Berlin Sans FB" pitchFamily="34" charset="0"/>
              </a:rPr>
              <a:t>POLICIA</a:t>
            </a:r>
            <a:endParaRPr lang="es-ES" sz="24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85720" y="307181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SOCORRISTAS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000100" y="207167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CONSERJES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0" name="3 Rectángulo"/>
          <p:cNvSpPr>
            <a:spLocks noChangeArrowheads="1"/>
          </p:cNvSpPr>
          <p:nvPr/>
        </p:nvSpPr>
        <p:spPr bwMode="auto">
          <a:xfrm>
            <a:off x="214282" y="285728"/>
            <a:ext cx="3357586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5400" dirty="0" smtClean="0">
                <a:solidFill>
                  <a:srgbClr val="FFC000"/>
                </a:solidFill>
                <a:latin typeface="Berlin Sans FB" pitchFamily="34" charset="0"/>
              </a:rPr>
              <a:t>USUARIO</a:t>
            </a:r>
            <a:endParaRPr lang="es-ES" sz="54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85984" y="514351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UNIVERSITARIOS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42844" y="6072206"/>
            <a:ext cx="33575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CIUDADANÍA</a:t>
            </a:r>
            <a:endParaRPr lang="es-E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429124" y="3357562"/>
            <a:ext cx="28575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COMUNIDAD ESCOLAR</a:t>
            </a:r>
            <a:endParaRPr lang="es-ES" sz="20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071934" y="157161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Berlin Sans FB" pitchFamily="34" charset="0"/>
              </a:rPr>
              <a:t>APYMAS</a:t>
            </a:r>
          </a:p>
        </p:txBody>
      </p:sp>
      <p:sp>
        <p:nvSpPr>
          <p:cNvPr id="26" name="25 Hexágono"/>
          <p:cNvSpPr/>
          <p:nvPr/>
        </p:nvSpPr>
        <p:spPr>
          <a:xfrm>
            <a:off x="7215206" y="5572140"/>
            <a:ext cx="357190" cy="35719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7643834" y="542926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Berlin Sans FB" pitchFamily="34" charset="0"/>
              </a:rPr>
              <a:t>AGENTE</a:t>
            </a:r>
          </a:p>
          <a:p>
            <a:r>
              <a:rPr lang="es-ES" dirty="0" smtClean="0">
                <a:solidFill>
                  <a:srgbClr val="FF0000"/>
                </a:solidFill>
                <a:latin typeface="Berlin Sans FB" pitchFamily="34" charset="0"/>
              </a:rPr>
              <a:t>CLAVE</a:t>
            </a:r>
            <a:endParaRPr lang="es-ES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000496" y="4643446"/>
            <a:ext cx="28575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PRIMER INTERVINIENTE</a:t>
            </a:r>
            <a:endParaRPr lang="es-ES" sz="20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786182" y="607220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  <a:latin typeface="Berlin Sans FB" pitchFamily="34" charset="0"/>
              </a:rPr>
              <a:t>PUEBLOS</a:t>
            </a:r>
            <a:endParaRPr lang="es-ES" sz="16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643438" y="564357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  <a:latin typeface="Berlin Sans FB" pitchFamily="34" charset="0"/>
              </a:rPr>
              <a:t>SOCIEDADES</a:t>
            </a:r>
            <a:endParaRPr lang="es-ES" sz="16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357686" y="85723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Berlin Sans FB" pitchFamily="34" charset="0"/>
              </a:rPr>
              <a:t>SOCIOS </a:t>
            </a:r>
          </a:p>
          <a:p>
            <a:r>
              <a:rPr lang="es-ES" sz="1400" dirty="0" smtClean="0">
                <a:solidFill>
                  <a:schemeClr val="tx2"/>
                </a:solidFill>
                <a:latin typeface="Berlin Sans FB" pitchFamily="34" charset="0"/>
              </a:rPr>
              <a:t>CLUB DEPORTIVOS</a:t>
            </a:r>
            <a:endParaRPr lang="es-ES" sz="14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285852" y="4714884"/>
            <a:ext cx="191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ENTRENADORES</a:t>
            </a:r>
            <a:endParaRPr lang="es-ES" sz="16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20 Imagen" descr="IMG-20180831-WA002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9675" y="0"/>
            <a:ext cx="94165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9 Dodecágono"/>
          <p:cNvSpPr/>
          <p:nvPr/>
        </p:nvSpPr>
        <p:spPr>
          <a:xfrm>
            <a:off x="142844" y="142852"/>
            <a:ext cx="7000924" cy="6572296"/>
          </a:xfrm>
          <a:prstGeom prst="dodec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EM</a:t>
            </a:r>
            <a:endParaRPr lang="es-ES" dirty="0"/>
          </a:p>
        </p:txBody>
      </p:sp>
      <p:sp>
        <p:nvSpPr>
          <p:cNvPr id="9" name="8 Dodecágono"/>
          <p:cNvSpPr/>
          <p:nvPr/>
        </p:nvSpPr>
        <p:spPr>
          <a:xfrm>
            <a:off x="1000100" y="1071546"/>
            <a:ext cx="4929222" cy="4572032"/>
          </a:xfrm>
          <a:prstGeom prst="dodec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Dodecágono"/>
          <p:cNvSpPr/>
          <p:nvPr/>
        </p:nvSpPr>
        <p:spPr>
          <a:xfrm>
            <a:off x="1643042" y="1643050"/>
            <a:ext cx="3714776" cy="3000396"/>
          </a:xfrm>
          <a:prstGeom prst="dodec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Dodecágono"/>
          <p:cNvSpPr/>
          <p:nvPr/>
        </p:nvSpPr>
        <p:spPr>
          <a:xfrm>
            <a:off x="3643306" y="2500306"/>
            <a:ext cx="1357322" cy="1357322"/>
          </a:xfrm>
          <a:prstGeom prst="dodec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786182" y="292893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s-ES" sz="2800" dirty="0" smtClean="0">
                <a:solidFill>
                  <a:srgbClr val="C00000"/>
                </a:solidFill>
                <a:latin typeface="Berlin Sans FB" pitchFamily="34" charset="0"/>
              </a:rPr>
              <a:t>ADMINISTRACIONES</a:t>
            </a:r>
            <a:endParaRPr lang="es-ES" sz="28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57422" y="2357430"/>
            <a:ext cx="10001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Berlin Sans FB" pitchFamily="34" charset="0"/>
              </a:rPr>
              <a:t>SALUD</a:t>
            </a:r>
            <a:endParaRPr lang="es-E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85918" y="2786058"/>
            <a:ext cx="164307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Berlin Sans FB" pitchFamily="34" charset="0"/>
              </a:rPr>
              <a:t>EDUCACIÓN</a:t>
            </a:r>
            <a:endParaRPr lang="es-E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43108" y="3286124"/>
            <a:ext cx="12144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erlin Sans FB" pitchFamily="34" charset="0"/>
              </a:rPr>
              <a:t> </a:t>
            </a:r>
            <a:r>
              <a:rPr lang="es-ES" dirty="0" smtClean="0">
                <a:solidFill>
                  <a:srgbClr val="C00000"/>
                </a:solidFill>
                <a:latin typeface="Berlin Sans FB" pitchFamily="34" charset="0"/>
              </a:rPr>
              <a:t>INTERIOR</a:t>
            </a:r>
            <a:endParaRPr lang="es-E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2844" y="342900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Berlin Sans FB" pitchFamily="34" charset="0"/>
              </a:rPr>
              <a:t>POLICIA</a:t>
            </a:r>
            <a:endParaRPr lang="es-ES" sz="14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4282" y="400050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Berlin Sans FB" pitchFamily="34" charset="0"/>
              </a:rPr>
              <a:t>MUTUAS</a:t>
            </a:r>
            <a:endParaRPr lang="es-ES" sz="14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572000" y="4429132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  <a:latin typeface="Berlin Sans FB" pitchFamily="34" charset="0"/>
              </a:rPr>
              <a:t>UNIVERSIDADES</a:t>
            </a:r>
            <a:endParaRPr lang="es-E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20" name="3 Rectángulo"/>
          <p:cNvSpPr>
            <a:spLocks noChangeArrowheads="1"/>
          </p:cNvSpPr>
          <p:nvPr/>
        </p:nvSpPr>
        <p:spPr bwMode="auto">
          <a:xfrm>
            <a:off x="285720" y="214290"/>
            <a:ext cx="3429024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5400" dirty="0" smtClean="0">
                <a:solidFill>
                  <a:srgbClr val="FFC000"/>
                </a:solidFill>
                <a:latin typeface="Berlin Sans FB" pitchFamily="34" charset="0"/>
              </a:rPr>
              <a:t>CLIENTE</a:t>
            </a:r>
            <a:endParaRPr lang="es-ES" sz="54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pic>
        <p:nvPicPr>
          <p:cNvPr id="24" name="5 Imagen" descr="LOGO_COLOR_2 - copi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143644"/>
            <a:ext cx="2066922" cy="53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2714612" y="192880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</a:rPr>
              <a:t>DEPARTAMENTOS</a:t>
            </a:r>
            <a:endParaRPr lang="es-ES" spc="150" dirty="0">
              <a:ln w="11430"/>
              <a:solidFill>
                <a:schemeClr val="tx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27" name="Picture 21" descr="Resultado de imagen de departamento de Salud navarra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7166"/>
            <a:ext cx="2285984" cy="592674"/>
          </a:xfrm>
          <a:prstGeom prst="rect">
            <a:avLst/>
          </a:prstGeom>
          <a:noFill/>
        </p:spPr>
      </p:pic>
      <p:pic>
        <p:nvPicPr>
          <p:cNvPr id="28" name="Picture 20" descr="Resultado de imagen de departamento de salud GOBIERNO DE navarra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800000" flipH="1" flipV="1">
            <a:off x="6929454" y="1142984"/>
            <a:ext cx="2214546" cy="642942"/>
          </a:xfrm>
          <a:prstGeom prst="rect">
            <a:avLst/>
          </a:prstGeom>
          <a:noFill/>
        </p:spPr>
      </p:pic>
      <p:pic>
        <p:nvPicPr>
          <p:cNvPr id="29" name="3 Marcador de contenido" descr="1264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429000"/>
            <a:ext cx="1528758" cy="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3 Marcador de contenido" descr="1264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3302" y="4572008"/>
            <a:ext cx="1447821" cy="83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CuadroTexto"/>
          <p:cNvSpPr txBox="1"/>
          <p:nvPr/>
        </p:nvSpPr>
        <p:spPr>
          <a:xfrm>
            <a:off x="285720" y="250030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Berlin Sans FB" pitchFamily="34" charset="0"/>
              </a:rPr>
              <a:t>EMPRESAS FORMADORAS</a:t>
            </a:r>
            <a:endParaRPr lang="es-ES" sz="14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071538" y="142873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Berlin Sans FB" pitchFamily="34" charset="0"/>
              </a:rPr>
              <a:t>SEGURIDAD </a:t>
            </a:r>
          </a:p>
          <a:p>
            <a:r>
              <a:rPr lang="es-ES" sz="1400" dirty="0" smtClean="0">
                <a:solidFill>
                  <a:schemeClr val="tx2"/>
                </a:solidFill>
                <a:latin typeface="Berlin Sans FB" pitchFamily="34" charset="0"/>
              </a:rPr>
              <a:t>LABORAL</a:t>
            </a:r>
            <a:endParaRPr lang="es-ES" sz="14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857620" y="5643578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CIUDADANÍA</a:t>
            </a:r>
            <a:endParaRPr lang="es-ES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34" name="Picture 14" descr="vimetec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6215082"/>
            <a:ext cx="857256" cy="421745"/>
          </a:xfrm>
          <a:prstGeom prst="rect">
            <a:avLst/>
          </a:prstGeom>
          <a:noFill/>
        </p:spPr>
      </p:pic>
      <p:pic>
        <p:nvPicPr>
          <p:cNvPr id="35" name="Picture 13" descr="idm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45482" y="6215082"/>
            <a:ext cx="898518" cy="346605"/>
          </a:xfrm>
          <a:prstGeom prst="rect">
            <a:avLst/>
          </a:prstGeom>
          <a:noFill/>
        </p:spPr>
      </p:pic>
      <p:sp>
        <p:nvSpPr>
          <p:cNvPr id="36" name="35 CuadroTexto"/>
          <p:cNvSpPr txBox="1"/>
          <p:nvPr/>
        </p:nvSpPr>
        <p:spPr>
          <a:xfrm>
            <a:off x="642910" y="450057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  <a:latin typeface="Berlin Sans FB" pitchFamily="34" charset="0"/>
              </a:rPr>
              <a:t>CLUB DEPORTIVOS</a:t>
            </a:r>
            <a:endParaRPr lang="es-ES" sz="16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714348" y="207167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Berlin Sans FB" pitchFamily="34" charset="0"/>
              </a:rPr>
              <a:t>ONG</a:t>
            </a:r>
            <a:endParaRPr lang="es-ES" sz="14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071670" y="385762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2"/>
                </a:solidFill>
                <a:latin typeface="Berlin Sans FB" pitchFamily="34" charset="0"/>
              </a:rPr>
              <a:t> CULTURA</a:t>
            </a:r>
            <a:endParaRPr lang="es-ES" sz="16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143240" y="507207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SANITARIOS</a:t>
            </a:r>
            <a:endParaRPr lang="es-ES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2285984" y="471488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Berlin Sans FB" pitchFamily="34" charset="0"/>
              </a:rPr>
              <a:t>AYUNTAMIENTOS</a:t>
            </a:r>
            <a:endParaRPr lang="es-ES" sz="1400" dirty="0">
              <a:solidFill>
                <a:schemeClr val="tx2"/>
              </a:solidFill>
              <a:latin typeface="Berlin Sans FB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071538" y="328612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  <a:latin typeface="Berlin Sans FB" pitchFamily="34" charset="0"/>
              </a:rPr>
              <a:t>COLEGIOS</a:t>
            </a:r>
            <a:endParaRPr lang="es-ES" sz="14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0 Imagen" descr="IMG-20180831-WA002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4165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" descr="Resultado de imagen de plan de salud ciudadanos navarra&quot;"/>
          <p:cNvPicPr>
            <a:picLocks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9889" r="-5286" b="12594"/>
          <a:stretch>
            <a:fillRect/>
          </a:stretch>
        </p:blipFill>
        <p:spPr bwMode="auto">
          <a:xfrm>
            <a:off x="285720" y="1785926"/>
            <a:ext cx="7215206" cy="4286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12 Rectángulo"/>
          <p:cNvSpPr/>
          <p:nvPr/>
        </p:nvSpPr>
        <p:spPr>
          <a:xfrm>
            <a:off x="1500166" y="3000372"/>
            <a:ext cx="79627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3600" dirty="0" smtClean="0">
                <a:solidFill>
                  <a:srgbClr val="FFC000"/>
                </a:solidFill>
                <a:latin typeface="Berlin Sans FB" pitchFamily="34" charset="0"/>
              </a:rPr>
              <a:t>URGENCIAS TIEMPO DEPENDIENTES</a:t>
            </a:r>
            <a:endParaRPr lang="es-ES" sz="36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pic>
        <p:nvPicPr>
          <p:cNvPr id="8" name="Picture 21" descr="Resultado de imagen de departamento de Salud navarra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042"/>
            <a:ext cx="2382584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3 Marcador de contenido" descr="1264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0"/>
            <a:ext cx="8229600" cy="3321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3 Marcador de contenido" descr="1264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785813"/>
            <a:ext cx="80454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UPNA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-357222" y="0"/>
            <a:ext cx="9744809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>
          <a:xfrm>
            <a:off x="857224" y="2000240"/>
            <a:ext cx="7429552" cy="4154984"/>
          </a:xfrm>
        </p:spPr>
        <p:txBody>
          <a:bodyPr wrap="square" rtlCol="0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s-ES" sz="2400" b="1" dirty="0" smtClean="0">
              <a:solidFill>
                <a:srgbClr val="C00000"/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s-ES" sz="4800" b="1" dirty="0" smtClean="0">
                <a:solidFill>
                  <a:srgbClr val="FFC000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IMPACTO DEL PROGRAMA DE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s-ES" sz="4800" b="1" dirty="0" smtClean="0">
                <a:solidFill>
                  <a:srgbClr val="FFC000"/>
                </a:solidFill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“EL ABC QUE SALVA VIDAS”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s-ES" sz="2400" b="1" dirty="0" smtClean="0">
              <a:solidFill>
                <a:srgbClr val="C00000"/>
              </a:solidFill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s-ES" sz="2400" dirty="0" smtClean="0">
              <a:solidFill>
                <a:srgbClr val="C00000"/>
              </a:solidFill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33794" name="4 CuadroTexto"/>
          <p:cNvSpPr txBox="1">
            <a:spLocks noChangeArrowheads="1"/>
          </p:cNvSpPr>
          <p:nvPr/>
        </p:nvSpPr>
        <p:spPr bwMode="auto">
          <a:xfrm>
            <a:off x="357158" y="642918"/>
            <a:ext cx="37861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accent2"/>
                </a:solidFill>
                <a:latin typeface="Berlin Sans FB" pitchFamily="34" charset="0"/>
              </a:rPr>
              <a:t>TESIS DOCTORAL</a:t>
            </a:r>
          </a:p>
        </p:txBody>
      </p:sp>
      <p:pic>
        <p:nvPicPr>
          <p:cNvPr id="9" name="8 Imagen" descr="upna-logo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143248"/>
            <a:ext cx="11179271" cy="628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3 Imagen" descr="IMG-20160924-WA0056.jpg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8528" y="5000636"/>
            <a:ext cx="2706701" cy="130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85720" y="428604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FFC000"/>
                </a:solidFill>
                <a:latin typeface="Berlin Sans FB" pitchFamily="34" charset="0"/>
              </a:rPr>
              <a:t>No estamos solos</a:t>
            </a:r>
            <a:endParaRPr lang="es-ES" sz="5400" dirty="0">
              <a:solidFill>
                <a:srgbClr val="FFC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19" name="Picture 2" descr="J:\CLINT\abcquesalvavidas\abc design\panoramica tarjeta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57158" y="4572008"/>
            <a:ext cx="8499505" cy="210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2282825" cy="72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71480"/>
            <a:ext cx="15827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1622425" cy="969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500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428736"/>
            <a:ext cx="1500188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500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72" y="3429000"/>
            <a:ext cx="935038" cy="81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5007" name="Picture 15" descr="d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428604"/>
            <a:ext cx="1890713" cy="869950"/>
          </a:xfrm>
          <a:prstGeom prst="rect">
            <a:avLst/>
          </a:prstGeom>
          <a:noFill/>
        </p:spPr>
      </p:pic>
      <p:pic>
        <p:nvPicPr>
          <p:cNvPr id="85008" name="Picture 16" descr="dnoticia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428604"/>
            <a:ext cx="1789113" cy="895350"/>
          </a:xfrm>
          <a:prstGeom prst="rect">
            <a:avLst/>
          </a:prstGeom>
          <a:noFill/>
        </p:spPr>
      </p:pic>
      <p:pic>
        <p:nvPicPr>
          <p:cNvPr id="85011" name="Picture 19" descr="escuela art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78" y="1928802"/>
            <a:ext cx="2539260" cy="785818"/>
          </a:xfrm>
          <a:prstGeom prst="rect">
            <a:avLst/>
          </a:prstGeom>
          <a:noFill/>
        </p:spPr>
      </p:pic>
      <p:pic>
        <p:nvPicPr>
          <p:cNvPr id="85012" name="Picture 20" descr="zentra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2500306"/>
            <a:ext cx="865187" cy="865187"/>
          </a:xfrm>
          <a:prstGeom prst="rect">
            <a:avLst/>
          </a:prstGeom>
          <a:noFill/>
        </p:spPr>
      </p:pic>
      <p:pic>
        <p:nvPicPr>
          <p:cNvPr id="85013" name="Picture 21" descr="ciudad de la music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71802" y="3214686"/>
            <a:ext cx="2668587" cy="936625"/>
          </a:xfrm>
          <a:prstGeom prst="rect">
            <a:avLst/>
          </a:prstGeom>
          <a:noFill/>
        </p:spPr>
      </p:pic>
      <p:pic>
        <p:nvPicPr>
          <p:cNvPr id="85015" name="Picture 23" descr="elazucarillosolidari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857884" y="1643050"/>
            <a:ext cx="1296988" cy="2592387"/>
          </a:xfrm>
          <a:prstGeom prst="rect">
            <a:avLst/>
          </a:prstGeom>
          <a:noFill/>
        </p:spPr>
      </p:pic>
      <p:pic>
        <p:nvPicPr>
          <p:cNvPr id="85016" name="Picture 24" descr="berrioz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29520" y="2500306"/>
            <a:ext cx="1476375" cy="749300"/>
          </a:xfrm>
          <a:prstGeom prst="rect">
            <a:avLst/>
          </a:prstGeom>
          <a:noFill/>
        </p:spPr>
      </p:pic>
      <p:pic>
        <p:nvPicPr>
          <p:cNvPr id="16" name="15 Imagen" descr="logo osasuna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14480" y="2071678"/>
            <a:ext cx="870621" cy="1166812"/>
          </a:xfrm>
          <a:prstGeom prst="rect">
            <a:avLst/>
          </a:prstGeom>
        </p:spPr>
      </p:pic>
      <p:pic>
        <p:nvPicPr>
          <p:cNvPr id="17" name="16 Imagen" descr="obra socail caixa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158" y="3286124"/>
            <a:ext cx="2571757" cy="1306289"/>
          </a:xfrm>
          <a:prstGeom prst="rect">
            <a:avLst/>
          </a:prstGeom>
        </p:spPr>
      </p:pic>
      <p:sp>
        <p:nvSpPr>
          <p:cNvPr id="18" name="3 Rectángulo"/>
          <p:cNvSpPr>
            <a:spLocks noChangeArrowheads="1"/>
          </p:cNvSpPr>
          <p:nvPr/>
        </p:nvSpPr>
        <p:spPr bwMode="auto">
          <a:xfrm>
            <a:off x="4429124" y="5715016"/>
            <a:ext cx="400052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4000" dirty="0" smtClean="0">
                <a:solidFill>
                  <a:srgbClr val="FFC000"/>
                </a:solidFill>
                <a:latin typeface="Berlin Sans FB" pitchFamily="34" charset="0"/>
              </a:rPr>
              <a:t>ECOSISTEMA</a:t>
            </a:r>
            <a:endParaRPr lang="es-ES" sz="40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pic>
        <p:nvPicPr>
          <p:cNvPr id="19" name="18 Imagen" descr="V Muerte Subita.jpg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71868" y="5572140"/>
            <a:ext cx="707415" cy="10001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53988" y="0"/>
            <a:ext cx="92979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5 Imagen" descr="LOGO_COLOR_2 - copi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929313"/>
            <a:ext cx="25669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42875" y="357188"/>
            <a:ext cx="5572125" cy="1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6000" dirty="0">
                <a:solidFill>
                  <a:srgbClr val="FFC000"/>
                </a:solidFill>
                <a:latin typeface="Berlin Sans FB" pitchFamily="34" charset="0"/>
                <a:cs typeface="+mn-cs"/>
              </a:rPr>
              <a:t>¿CASUALIDAD?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-500090"/>
            <a:ext cx="9345413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Imagen" descr="adrian-larripa.jpg"/>
          <p:cNvPicPr>
            <a:picLocks noChangeAspect="1"/>
          </p:cNvPicPr>
          <p:nvPr/>
        </p:nvPicPr>
        <p:blipFill>
          <a:blip r:embed="rId3">
            <a:grayscl/>
          </a:blip>
          <a:srcRect l="46252"/>
          <a:stretch>
            <a:fillRect/>
          </a:stretch>
        </p:blipFill>
        <p:spPr>
          <a:xfrm>
            <a:off x="4929158" y="-285776"/>
            <a:ext cx="4214842" cy="585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 descr="ricardo ahumado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428992" y="-214338"/>
            <a:ext cx="5857884" cy="6382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6643702" y="5500702"/>
            <a:ext cx="22860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erlin Sans FB" pitchFamily="34" charset="0"/>
              </a:rPr>
              <a:t>RICARDO AHUMADA</a:t>
            </a:r>
            <a:endParaRPr lang="es-E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pic>
        <p:nvPicPr>
          <p:cNvPr id="9" name="9 Imagen" descr="enmotion value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857628"/>
            <a:ext cx="178595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12 Imagen" descr="IMG-20180831-WA0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929330"/>
            <a:ext cx="1174758" cy="660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16 Imagen" descr="Screenshot_20190602-1015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214290"/>
            <a:ext cx="1410873" cy="2508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-500090"/>
            <a:ext cx="9345413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AEDBOX_PLANCHA B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3626802" cy="1714488"/>
          </a:xfrm>
          <a:prstGeom prst="rect">
            <a:avLst/>
          </a:prstGeom>
        </p:spPr>
      </p:pic>
      <p:pic>
        <p:nvPicPr>
          <p:cNvPr id="11" name="10 Imagen" descr="adrian-larripa.jpg"/>
          <p:cNvPicPr>
            <a:picLocks noChangeAspect="1"/>
          </p:cNvPicPr>
          <p:nvPr/>
        </p:nvPicPr>
        <p:blipFill>
          <a:blip r:embed="rId4">
            <a:grayscl/>
          </a:blip>
          <a:srcRect l="46252"/>
          <a:stretch>
            <a:fillRect/>
          </a:stretch>
        </p:blipFill>
        <p:spPr>
          <a:xfrm>
            <a:off x="4143372" y="-285777"/>
            <a:ext cx="5000628" cy="69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12 Imagen" descr="IMG-20180831-WA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0"/>
            <a:ext cx="2889271" cy="1625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6 Imagen" descr="logo-slogan-small-0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643182"/>
            <a:ext cx="1857388" cy="2287672"/>
          </a:xfrm>
          <a:prstGeom prst="roundRect">
            <a:avLst>
              <a:gd name="adj" fmla="val 2394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13 CuadroTexto"/>
          <p:cNvSpPr txBox="1"/>
          <p:nvPr/>
        </p:nvSpPr>
        <p:spPr>
          <a:xfrm>
            <a:off x="6643702" y="5715016"/>
            <a:ext cx="21431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erlin Sans FB" pitchFamily="34" charset="0"/>
              </a:rPr>
              <a:t>  ADRIAN LARRIPA</a:t>
            </a:r>
            <a:endParaRPr lang="es-ES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pic>
        <p:nvPicPr>
          <p:cNvPr id="15" name="14 Imagen" descr="ASTARRIAG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5572140"/>
            <a:ext cx="1714512" cy="1076130"/>
          </a:xfrm>
          <a:prstGeom prst="rect">
            <a:avLst/>
          </a:prstGeom>
        </p:spPr>
      </p:pic>
      <p:pic>
        <p:nvPicPr>
          <p:cNvPr id="16" name="15 Imagen" descr="GRAFICAS ULZAM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32" y="5572140"/>
            <a:ext cx="1357322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SC07324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4929198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C000"/>
                </a:solidFill>
                <a:latin typeface="Berlin Sans FB" pitchFamily="34" charset="0"/>
              </a:rPr>
              <a:t>QUERER   </a:t>
            </a:r>
          </a:p>
          <a:p>
            <a:r>
              <a:rPr lang="es-ES" sz="3600" dirty="0" smtClean="0">
                <a:solidFill>
                  <a:srgbClr val="FFC000"/>
                </a:solidFill>
                <a:latin typeface="Berlin Sans FB" pitchFamily="34" charset="0"/>
              </a:rPr>
              <a:t>TRABAJAR</a:t>
            </a:r>
          </a:p>
          <a:p>
            <a:r>
              <a:rPr lang="es-ES" sz="3600" dirty="0" smtClean="0">
                <a:solidFill>
                  <a:srgbClr val="FFC000"/>
                </a:solidFill>
                <a:latin typeface="Berlin Sans FB" pitchFamily="34" charset="0"/>
              </a:rPr>
              <a:t>CREER</a:t>
            </a:r>
            <a:endParaRPr lang="es-ES" sz="36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pic>
        <p:nvPicPr>
          <p:cNvPr id="4" name="Picture 2" descr="C:\Users\Usuario\Dropbox\EL ABC QUE SALVA VIDAS\POSTER-IMAGEN-FOTOS\LOGOS_APP\membrete\LOGO_COLOR_2 -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857892"/>
            <a:ext cx="27647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153988" y="0"/>
            <a:ext cx="92979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5" name="5 Imagen" descr="LOGO_COLOR_2 - copi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6360628"/>
            <a:ext cx="1924046" cy="49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00033" y="115888"/>
            <a:ext cx="8140729" cy="1006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6000" dirty="0">
                <a:solidFill>
                  <a:schemeClr val="accent2"/>
                </a:solidFill>
                <a:latin typeface="Berlin Sans FB" pitchFamily="34" charset="0"/>
              </a:rPr>
              <a:t>NO ES CASUALIDAD!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720" y="4929198"/>
            <a:ext cx="8389938" cy="1006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6000" dirty="0" smtClean="0">
                <a:solidFill>
                  <a:srgbClr val="FFC000"/>
                </a:solidFill>
                <a:latin typeface="Berlin Sans FB" pitchFamily="34" charset="0"/>
              </a:rPr>
              <a:t>Lo diseñamos Nosotros</a:t>
            </a:r>
            <a:endParaRPr lang="es-ES" sz="6000" dirty="0">
              <a:solidFill>
                <a:srgbClr val="FFC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n.png"/>
          <p:cNvSpPr>
            <a:spLocks noChangeAspect="1" noChangeArrowheads="1"/>
          </p:cNvSpPr>
          <p:nvPr/>
        </p:nvSpPr>
        <p:spPr bwMode="auto">
          <a:xfrm>
            <a:off x="155575" y="-1646238"/>
            <a:ext cx="5153025" cy="3438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2 Imagen" descr="CPR Hong Kong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9240188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2357430"/>
            <a:ext cx="8444363" cy="4893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sz="6000" dirty="0" smtClean="0">
                <a:solidFill>
                  <a:srgbClr val="FFC000"/>
                </a:solidFill>
                <a:latin typeface="Berlin Sans FB" pitchFamily="34" charset="0"/>
              </a:rPr>
              <a:t>350.000 </a:t>
            </a:r>
          </a:p>
          <a:p>
            <a:r>
              <a:rPr lang="es-ES" sz="6000" dirty="0" smtClean="0">
                <a:solidFill>
                  <a:srgbClr val="FFC000"/>
                </a:solidFill>
                <a:latin typeface="Berlin Sans FB" pitchFamily="34" charset="0"/>
              </a:rPr>
              <a:t>Paradas Cardiacas</a:t>
            </a:r>
          </a:p>
          <a:p>
            <a:r>
              <a:rPr lang="es-ES" sz="6000" dirty="0" smtClean="0">
                <a:solidFill>
                  <a:srgbClr val="FFC000"/>
                </a:solidFill>
                <a:latin typeface="Berlin Sans FB" pitchFamily="34" charset="0"/>
              </a:rPr>
              <a:t>en Europa</a:t>
            </a:r>
          </a:p>
          <a:p>
            <a:r>
              <a:rPr lang="es-ES" sz="6000" dirty="0" smtClean="0">
                <a:solidFill>
                  <a:srgbClr val="FFC000"/>
                </a:solidFill>
                <a:latin typeface="Berlin Sans FB" pitchFamily="34" charset="0"/>
              </a:rPr>
              <a:t>al año</a:t>
            </a:r>
            <a:r>
              <a:rPr lang="es-ES" sz="6600" dirty="0" smtClean="0">
                <a:solidFill>
                  <a:srgbClr val="FFC000"/>
                </a:solidFill>
                <a:latin typeface="Berlin Sans FB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European Registry of Cardiac Arrest - (</a:t>
            </a:r>
            <a:r>
              <a:rPr lang="en-US" b="1" dirty="0" err="1" smtClean="0">
                <a:solidFill>
                  <a:schemeClr val="bg1"/>
                </a:solidFill>
              </a:rPr>
              <a:t>EuReCa</a:t>
            </a:r>
            <a:r>
              <a:rPr lang="en-US" b="1" dirty="0" smtClean="0">
                <a:solidFill>
                  <a:schemeClr val="bg1"/>
                </a:solidFill>
              </a:rPr>
              <a:t> TWO)</a:t>
            </a:r>
          </a:p>
          <a:p>
            <a:endParaRPr lang="es-ES" sz="6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285784" y="-142900"/>
            <a:ext cx="9644130" cy="757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0" name="2 Rectángulo"/>
          <p:cNvSpPr>
            <a:spLocks noChangeArrowheads="1"/>
          </p:cNvSpPr>
          <p:nvPr/>
        </p:nvSpPr>
        <p:spPr bwMode="auto">
          <a:xfrm>
            <a:off x="142844" y="5357826"/>
            <a:ext cx="4429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5400" dirty="0">
                <a:solidFill>
                  <a:srgbClr val="FFC000"/>
                </a:solidFill>
                <a:latin typeface="Berlin Sans FB" pitchFamily="34" charset="0"/>
              </a:rPr>
              <a:t>PROFESORES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ZENTRAL FOTOS durante concierto\Captura de pantalla 2015-11-11 a las 12.01.42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4" name="2 Rectángulo"/>
          <p:cNvSpPr>
            <a:spLocks noChangeArrowheads="1"/>
          </p:cNvSpPr>
          <p:nvPr/>
        </p:nvSpPr>
        <p:spPr bwMode="auto">
          <a:xfrm>
            <a:off x="-428660" y="4929198"/>
            <a:ext cx="50720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7200" dirty="0">
                <a:solidFill>
                  <a:srgbClr val="FFC000"/>
                </a:solidFill>
                <a:latin typeface="Berlin Sans FB" pitchFamily="34" charset="0"/>
              </a:rPr>
              <a:t>POLICIA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ightening bolt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0"/>
            <a:ext cx="9358346" cy="701252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42844" y="642918"/>
            <a:ext cx="900115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El factor </a:t>
            </a:r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más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importante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</a:p>
          <a:p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que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contribuye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</a:p>
          <a:p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a la </a:t>
            </a:r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supervivencia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</a:p>
          <a:p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tras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una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parada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cardiaca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</a:p>
          <a:p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es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el </a:t>
            </a:r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tiempo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entre el </a:t>
            </a:r>
            <a:r>
              <a:rPr lang="en-US" sz="4400" dirty="0" err="1" smtClean="0">
                <a:solidFill>
                  <a:srgbClr val="FFC000"/>
                </a:solidFill>
                <a:latin typeface="Berlin Sans FB" pitchFamily="34" charset="0"/>
              </a:rPr>
              <a:t>evento</a:t>
            </a:r>
            <a:r>
              <a:rPr lang="en-US" sz="4400" dirty="0" smtClean="0">
                <a:solidFill>
                  <a:srgbClr val="FFC000"/>
                </a:solidFill>
                <a:latin typeface="Berlin Sans FB" pitchFamily="34" charset="0"/>
              </a:rPr>
              <a:t> y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DESFIBRILACIÓN</a:t>
            </a:r>
          </a:p>
          <a:p>
            <a:pPr algn="r"/>
            <a:endParaRPr lang="en-US" sz="2400" dirty="0" smtClean="0">
              <a:solidFill>
                <a:schemeClr val="bg1">
                  <a:lumMod val="65000"/>
                </a:schemeClr>
              </a:solidFill>
              <a:latin typeface="Berlin Sans FB" pitchFamily="34" charset="0"/>
            </a:endParaRPr>
          </a:p>
          <a:p>
            <a:pPr algn="r"/>
            <a:endParaRPr lang="en-US" sz="2400" dirty="0" smtClean="0">
              <a:solidFill>
                <a:schemeClr val="bg1">
                  <a:lumMod val="65000"/>
                </a:schemeClr>
              </a:solidFill>
              <a:latin typeface="Berlin Sans FB" pitchFamily="34" charset="0"/>
            </a:endParaRPr>
          </a:p>
          <a:p>
            <a:pPr algn="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Berlin Sans FB" pitchFamily="34" charset="0"/>
              </a:rPr>
              <a:t>American Society of Cardiology</a:t>
            </a:r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endParaRPr lang="es-ES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0 Imagen" descr="IMG-20180831-WA002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9675" y="0"/>
            <a:ext cx="94165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7 Marcador de contenido" descr="Recurso 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1714512" cy="1428760"/>
          </a:xfrm>
          <a:prstGeom prst="roundRect">
            <a:avLst>
              <a:gd name="adj" fmla="val 4167"/>
            </a:avLst>
          </a:prstGeom>
          <a:solidFill>
            <a:schemeClr val="bg2">
              <a:lumMod val="75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8 Imagen" descr="Recurso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857364"/>
            <a:ext cx="1823098" cy="1571636"/>
          </a:xfrm>
          <a:prstGeom prst="roundRect">
            <a:avLst>
              <a:gd name="adj" fmla="val 4167"/>
            </a:avLst>
          </a:prstGeom>
          <a:solidFill>
            <a:schemeClr val="tx2">
              <a:lumMod val="40000"/>
              <a:lumOff val="6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9 Imagen" descr="Recurso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847" y="1928802"/>
            <a:ext cx="2243153" cy="1714512"/>
          </a:xfrm>
          <a:prstGeom prst="roundRect">
            <a:avLst>
              <a:gd name="adj" fmla="val 4167"/>
            </a:avLst>
          </a:prstGeom>
          <a:solidFill>
            <a:schemeClr val="accent6">
              <a:lumMod val="60000"/>
              <a:lumOff val="40000"/>
            </a:schemeClr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2 Rectángulo"/>
          <p:cNvSpPr>
            <a:spLocks noChangeArrowheads="1"/>
          </p:cNvSpPr>
          <p:nvPr/>
        </p:nvSpPr>
        <p:spPr bwMode="auto">
          <a:xfrm>
            <a:off x="214282" y="5715016"/>
            <a:ext cx="96440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Cadena de supervivencia</a:t>
            </a:r>
            <a:endParaRPr lang="es-E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8" name="7 Rectángulo"/>
          <p:cNvSpPr>
            <a:spLocks noChangeArrowheads="1"/>
          </p:cNvSpPr>
          <p:nvPr/>
        </p:nvSpPr>
        <p:spPr bwMode="auto">
          <a:xfrm>
            <a:off x="3857620" y="1071546"/>
            <a:ext cx="2928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itchFamily="34" charset="0"/>
              </a:rPr>
              <a:t>COSTE  MUY ALTO</a:t>
            </a:r>
            <a:endParaRPr lang="es-ES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" name="13 Imagen" descr="eslabon 3 sin fond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2262180"/>
            <a:ext cx="3000396" cy="2667018"/>
          </a:xfrm>
          <a:prstGeom prst="roundRect">
            <a:avLst>
              <a:gd name="adj" fmla="val 4167"/>
            </a:avLst>
          </a:prstGeom>
          <a:solidFill>
            <a:schemeClr val="accent2">
              <a:lumMod val="60000"/>
              <a:lumOff val="4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3" name="12 Conector recto de flecha"/>
          <p:cNvCxnSpPr/>
          <p:nvPr/>
        </p:nvCxnSpPr>
        <p:spPr>
          <a:xfrm rot="16200000" flipH="1">
            <a:off x="4929190" y="2571744"/>
            <a:ext cx="2143140" cy="285752"/>
          </a:xfrm>
          <a:prstGeom prst="straightConnector1">
            <a:avLst/>
          </a:prstGeom>
          <a:ln w="53975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0 Imagen" descr="IMG-20180831-WA002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-142900"/>
            <a:ext cx="94165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714348" y="1571612"/>
            <a:ext cx="81439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C00000"/>
                </a:solidFill>
                <a:latin typeface="Bradley Hand ITC" pitchFamily="66" charset="0"/>
              </a:rPr>
              <a:t>   </a:t>
            </a:r>
            <a:endParaRPr lang="es-ES" sz="80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  <a:p>
            <a:pPr algn="ctr"/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   </a:t>
            </a:r>
            <a:endParaRPr lang="es-E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357187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Ingenio</a:t>
            </a:r>
            <a:endParaRPr lang="es-E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00364" y="3643314"/>
            <a:ext cx="3472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Recursos limitados</a:t>
            </a:r>
            <a:endParaRPr lang="es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72330" y="3643314"/>
            <a:ext cx="1785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Sencillez</a:t>
            </a:r>
            <a:endParaRPr lang="es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58" y="4714884"/>
            <a:ext cx="8786842" cy="1692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  </a:t>
            </a:r>
            <a:endParaRPr lang="es-E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adley Hand ITC" pitchFamily="66" charset="0"/>
            </a:endParaRPr>
          </a:p>
          <a:p>
            <a:pPr algn="ctr"/>
            <a:r>
              <a:rPr lang="es-E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" pitchFamily="34" charset="0"/>
              </a:rPr>
              <a:t> </a:t>
            </a:r>
            <a:r>
              <a:rPr lang="es-E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INNOVATION </a:t>
            </a:r>
            <a:endParaRPr lang="es-E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1" name="10 Imagen" descr="light-bulb-idea-lightbulb-lamp-innovation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27948">
            <a:off x="6418293" y="5089686"/>
            <a:ext cx="714380" cy="534232"/>
          </a:xfrm>
          <a:prstGeom prst="rect">
            <a:avLst/>
          </a:prstGeom>
        </p:spPr>
      </p:pic>
      <p:grpSp>
        <p:nvGrpSpPr>
          <p:cNvPr id="22" name="21 Grupo"/>
          <p:cNvGrpSpPr/>
          <p:nvPr/>
        </p:nvGrpSpPr>
        <p:grpSpPr>
          <a:xfrm>
            <a:off x="285720" y="1142984"/>
            <a:ext cx="9005141" cy="1509842"/>
            <a:chOff x="500034" y="3000372"/>
            <a:chExt cx="8790827" cy="1295528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789428">
              <a:off x="4625537" y="3017254"/>
              <a:ext cx="1515742" cy="1249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mak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34" y="3000372"/>
              <a:ext cx="1143008" cy="129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lear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57356" y="3000372"/>
              <a:ext cx="1233881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teach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14678" y="3000372"/>
              <a:ext cx="1141434" cy="129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9" descr="trai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57950" y="3000372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" descr="shar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929586" y="3000372"/>
              <a:ext cx="1361275" cy="1289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20 Rectángulo"/>
          <p:cNvSpPr/>
          <p:nvPr/>
        </p:nvSpPr>
        <p:spPr>
          <a:xfrm>
            <a:off x="2214546" y="292893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HACER MÁS CON MENOS</a:t>
            </a:r>
            <a:endParaRPr lang="es-ES" sz="3600" dirty="0">
              <a:solidFill>
                <a:srgbClr val="FFC00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286116" y="5143512"/>
            <a:ext cx="136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adley Hand ITC" pitchFamily="66" charset="0"/>
              </a:rPr>
              <a:t>Frugal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-500090"/>
            <a:ext cx="9345413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Screenshot_20190602-101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-285776"/>
            <a:ext cx="192882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4 Imagen" descr="Screenshot_20190622-2032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290"/>
            <a:ext cx="2214578" cy="3937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5 Imagen" descr="Screenshot_20191001-10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-428652"/>
            <a:ext cx="4000528" cy="7112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428596" y="51435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C00000"/>
                </a:solidFill>
                <a:latin typeface="Berlin Sans FB" pitchFamily="34" charset="0"/>
              </a:rPr>
              <a:t>INSTRUCTOR</a:t>
            </a:r>
            <a:endParaRPr lang="es-E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166</Words>
  <Application>Microsoft Office PowerPoint</Application>
  <PresentationFormat>Presentación en pantalla (4:3)</PresentationFormat>
  <Paragraphs>90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57</cp:revision>
  <dcterms:created xsi:type="dcterms:W3CDTF">2019-11-09T00:06:38Z</dcterms:created>
  <dcterms:modified xsi:type="dcterms:W3CDTF">2019-11-14T10:54:35Z</dcterms:modified>
</cp:coreProperties>
</file>