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5" r:id="rId3"/>
    <p:sldId id="281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2" r:id="rId14"/>
    <p:sldId id="276" r:id="rId15"/>
    <p:sldId id="275" r:id="rId16"/>
    <p:sldId id="266" r:id="rId17"/>
    <p:sldId id="277" r:id="rId18"/>
    <p:sldId id="278" r:id="rId19"/>
    <p:sldId id="279" r:id="rId20"/>
    <p:sldId id="273" r:id="rId21"/>
    <p:sldId id="284" r:id="rId22"/>
    <p:sldId id="270" r:id="rId23"/>
    <p:sldId id="271" r:id="rId2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990000"/>
    <a:srgbClr val="9966FF"/>
    <a:srgbClr val="FF9999"/>
    <a:srgbClr val="FF7C80"/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239CB0-8402-4A52-B9A1-3DA3D45200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567B1D-5611-454C-9E20-9DF37F5D55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B2DF1A-C59B-443C-BE00-942F5A74A4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D57374-4B1B-4555-9F96-06BEC229540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670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E3A396-1852-4086-B4D5-B4082125EF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355800-625F-48A4-9D90-C3ECCDF603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79F20D-880F-486F-842A-ED51741E9F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C3030-9F12-4096-9C56-7D8493CBA8E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2253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346F26-D572-4709-905C-0CBD56C385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B54D28-2D54-4431-8301-9E8FB427FC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14C20B-7354-48ED-85CC-0F764588DB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30891-E75F-4226-ABDB-42AC11F0517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9023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6A12A3-203A-4877-8F5F-E6430B6759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DD46A2-4E96-40F0-B422-93B09AB001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CC4CC5-6538-4FB9-B4B3-C9B22F0990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C762F2-2524-4D60-B231-AFB818141F3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94849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CF14B3-2673-4C80-97F2-4E08A51DB4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9C437A-D8F7-47A5-9621-AC949DAF1A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FFA83C-CA53-41BE-8995-1AA9E8796F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6BC282-8D97-45F4-8197-5143A688361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87708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E2937F-DC29-4FBB-9B1D-613C3BC773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C1ADB8-03B1-4568-B400-33FC1DBAA7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5EA37B-6FAE-4616-877A-8E67F5AA2A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F6E931-E425-4628-9FF8-9B1B1147327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46280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4A3FD46-F8BE-45D8-9840-8E834F7F5A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06B99EE-FCB6-47CB-B350-A9EE9BEE15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9317D67-4A26-4E89-B5A0-DF54D4D46A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58199B-8B14-4A15-8764-E4EBCC3CE12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5555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3AD4B00-A2C4-4C83-A3FE-2054EFFA25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A7EB62-BD80-4250-B1EB-7D795CBA1C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F9084CB-46D3-4FE7-9C4A-EC3D0717C4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BDCB7-1111-4CB5-8DA7-712ADDAB7AD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087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46CAD5B-BA45-4B63-AF1D-7274102B3A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4A30CF7-5414-4F60-B575-127FADF75C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E681B13-19AD-462C-86F6-35FDB9A608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5F18C4-92C7-49CD-8971-2A6B0A804BB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2216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F469F1-3841-4630-9D92-28225D853D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8F79F0-3F77-444C-92E8-FC14D6E6F0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B9349C-FA53-4B33-9698-97B6ABA292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6E8C36-E261-4BE2-89FD-3B020CC4E21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6070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536E09-B9E1-4029-B64A-98FE22E16F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1AE25F-2FDD-494C-B6AA-87327F5896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61E835-1EE7-4EA9-8324-C36C81FD9E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68556-C4FB-4DEF-9345-DE5D0C7CD92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3936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E27FE38-BE1C-4606-8EEF-AFAE1F415B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C23DE64-010F-4121-8C70-DD65C57A8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90C74CE-F403-4508-BCF8-D3C2B6C97D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FC83E5A-5F42-4308-A566-8CBDD08792C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93E8D8F-F1A6-4B86-87C7-3065E19ADC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C2917CA-9508-447E-9314-AC9609C72622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wmf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wmf"/><Relationship Id="rId5" Type="http://schemas.openxmlformats.org/officeDocument/2006/relationships/image" Target="../media/image36.wmf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wmf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36.wmf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make">
            <a:extLst>
              <a:ext uri="{FF2B5EF4-FFF2-40B4-BE49-F238E27FC236}">
                <a16:creationId xmlns:a16="http://schemas.microsoft.com/office/drawing/2014/main" id="{21B46E76-88F4-49D0-966B-CD1B57E4C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6334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aed training box">
            <a:extLst>
              <a:ext uri="{FF2B5EF4-FFF2-40B4-BE49-F238E27FC236}">
                <a16:creationId xmlns:a16="http://schemas.microsoft.com/office/drawing/2014/main" id="{787F5019-32CA-4659-B6AF-A4AB782CE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0350"/>
            <a:ext cx="7699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el abc que salva vidas logo">
            <a:extLst>
              <a:ext uri="{FF2B5EF4-FFF2-40B4-BE49-F238E27FC236}">
                <a16:creationId xmlns:a16="http://schemas.microsoft.com/office/drawing/2014/main" id="{6A79AB30-FE7D-4E86-805F-8BA4AFCEE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437063"/>
            <a:ext cx="1905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7">
            <a:extLst>
              <a:ext uri="{FF2B5EF4-FFF2-40B4-BE49-F238E27FC236}">
                <a16:creationId xmlns:a16="http://schemas.microsoft.com/office/drawing/2014/main" id="{8BF8A5DA-1386-4100-8FB5-1652EE486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500438"/>
            <a:ext cx="201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>
                <a:solidFill>
                  <a:srgbClr val="66CCFF"/>
                </a:solidFill>
                <a:latin typeface="Aharoni" panose="02010803020104030203" pitchFamily="2" charset="-79"/>
              </a:rPr>
              <a:t>BIENVENIDOS</a:t>
            </a:r>
            <a:endParaRPr lang="es-ES" altLang="es-ES">
              <a:solidFill>
                <a:srgbClr val="66CCFF"/>
              </a:solidFill>
              <a:latin typeface="Aharoni" panose="02010803020104030203" pitchFamily="2" charset="-79"/>
            </a:endParaRPr>
          </a:p>
        </p:txBody>
      </p:sp>
      <p:pic>
        <p:nvPicPr>
          <p:cNvPr id="2054" name="Picture 8" descr="learn">
            <a:extLst>
              <a:ext uri="{FF2B5EF4-FFF2-40B4-BE49-F238E27FC236}">
                <a16:creationId xmlns:a16="http://schemas.microsoft.com/office/drawing/2014/main" id="{A54495F8-616F-48E1-B956-2D7625873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125538"/>
            <a:ext cx="6889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teach">
            <a:extLst>
              <a:ext uri="{FF2B5EF4-FFF2-40B4-BE49-F238E27FC236}">
                <a16:creationId xmlns:a16="http://schemas.microsoft.com/office/drawing/2014/main" id="{E3D42A88-AA96-4ACE-BD06-4028E5C3B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92375"/>
            <a:ext cx="635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0" descr="train">
            <a:extLst>
              <a:ext uri="{FF2B5EF4-FFF2-40B4-BE49-F238E27FC236}">
                <a16:creationId xmlns:a16="http://schemas.microsoft.com/office/drawing/2014/main" id="{739004D2-1D20-42FB-96D0-EC35129FE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492375"/>
            <a:ext cx="7207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1" descr="share">
            <a:extLst>
              <a:ext uri="{FF2B5EF4-FFF2-40B4-BE49-F238E27FC236}">
                <a16:creationId xmlns:a16="http://schemas.microsoft.com/office/drawing/2014/main" id="{EDCA7F78-407A-4375-935C-435B6BEE9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916113"/>
            <a:ext cx="639762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 Box 12">
            <a:extLst>
              <a:ext uri="{FF2B5EF4-FFF2-40B4-BE49-F238E27FC236}">
                <a16:creationId xmlns:a16="http://schemas.microsoft.com/office/drawing/2014/main" id="{28D2E488-1290-4CCB-B08B-C721A4FB9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005263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ES">
                <a:solidFill>
                  <a:srgbClr val="66CCFF"/>
                </a:solidFill>
                <a:latin typeface="Aharoni" panose="02010803020104030203" pitchFamily="2" charset="-79"/>
              </a:rPr>
              <a:t>COMENZAR</a:t>
            </a:r>
            <a:endParaRPr lang="es-ES" altLang="es-ES">
              <a:solidFill>
                <a:srgbClr val="66CCFF"/>
              </a:solidFill>
              <a:latin typeface="Aharoni" panose="02010803020104030203" pitchFamily="2" charset="-79"/>
            </a:endParaRPr>
          </a:p>
        </p:txBody>
      </p:sp>
      <p:sp>
        <p:nvSpPr>
          <p:cNvPr id="2059" name="Text Box 13">
            <a:extLst>
              <a:ext uri="{FF2B5EF4-FFF2-40B4-BE49-F238E27FC236}">
                <a16:creationId xmlns:a16="http://schemas.microsoft.com/office/drawing/2014/main" id="{03BDE892-38A3-4C27-B36D-10DFD13FA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005263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ES">
                <a:solidFill>
                  <a:srgbClr val="66CCFF"/>
                </a:solidFill>
                <a:latin typeface="Aharoni" panose="02010803020104030203" pitchFamily="2" charset="-79"/>
              </a:rPr>
              <a:t>TUTORIAL</a:t>
            </a:r>
            <a:endParaRPr lang="es-ES" altLang="es-ES">
              <a:solidFill>
                <a:srgbClr val="66CCFF"/>
              </a:solidFill>
              <a:latin typeface="Aharoni" panose="02010803020104030203" pitchFamily="2" charset="-79"/>
            </a:endParaRPr>
          </a:p>
        </p:txBody>
      </p:sp>
      <p:pic>
        <p:nvPicPr>
          <p:cNvPr id="2060" name="Picture 14" descr="aed training box">
            <a:extLst>
              <a:ext uri="{FF2B5EF4-FFF2-40B4-BE49-F238E27FC236}">
                <a16:creationId xmlns:a16="http://schemas.microsoft.com/office/drawing/2014/main" id="{9CCCC630-1D48-4921-9D33-DDF04596F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92150"/>
            <a:ext cx="7699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5" descr="make">
            <a:extLst>
              <a:ext uri="{FF2B5EF4-FFF2-40B4-BE49-F238E27FC236}">
                <a16:creationId xmlns:a16="http://schemas.microsoft.com/office/drawing/2014/main" id="{76BFB09E-03A3-4421-988D-F38D99C74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1628775"/>
            <a:ext cx="381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6" descr="learn">
            <a:extLst>
              <a:ext uri="{FF2B5EF4-FFF2-40B4-BE49-F238E27FC236}">
                <a16:creationId xmlns:a16="http://schemas.microsoft.com/office/drawing/2014/main" id="{91A81660-E402-4A7F-9766-4D16E7830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628775"/>
            <a:ext cx="4143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7" descr="share">
            <a:extLst>
              <a:ext uri="{FF2B5EF4-FFF2-40B4-BE49-F238E27FC236}">
                <a16:creationId xmlns:a16="http://schemas.microsoft.com/office/drawing/2014/main" id="{00592990-2186-40CE-9285-03B63C50A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628775"/>
            <a:ext cx="42386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8" descr="teach">
            <a:extLst>
              <a:ext uri="{FF2B5EF4-FFF2-40B4-BE49-F238E27FC236}">
                <a16:creationId xmlns:a16="http://schemas.microsoft.com/office/drawing/2014/main" id="{F36DC836-C672-46A4-9D3D-C3106E49B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628775"/>
            <a:ext cx="3825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9" descr="train">
            <a:extLst>
              <a:ext uri="{FF2B5EF4-FFF2-40B4-BE49-F238E27FC236}">
                <a16:creationId xmlns:a16="http://schemas.microsoft.com/office/drawing/2014/main" id="{A90C1ED1-DB3D-4F51-904C-FE7900829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62877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 Box 20">
            <a:extLst>
              <a:ext uri="{FF2B5EF4-FFF2-40B4-BE49-F238E27FC236}">
                <a16:creationId xmlns:a16="http://schemas.microsoft.com/office/drawing/2014/main" id="{75ABC6ED-EAA1-4FFE-837D-CBDB3E04D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2205038"/>
            <a:ext cx="201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ES">
                <a:latin typeface="Aharoni" panose="02010803020104030203" pitchFamily="2" charset="-79"/>
              </a:rPr>
              <a:t>BIENVENIDOS</a:t>
            </a:r>
            <a:endParaRPr lang="es-ES" altLang="es-ES">
              <a:latin typeface="Aharoni" panose="02010803020104030203" pitchFamily="2" charset="-79"/>
            </a:endParaRPr>
          </a:p>
        </p:txBody>
      </p:sp>
      <p:sp>
        <p:nvSpPr>
          <p:cNvPr id="2067" name="Text Box 21">
            <a:extLst>
              <a:ext uri="{FF2B5EF4-FFF2-40B4-BE49-F238E27FC236}">
                <a16:creationId xmlns:a16="http://schemas.microsoft.com/office/drawing/2014/main" id="{9A0D9795-5ADF-499C-9DFD-E135941C2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2852738"/>
            <a:ext cx="1439862" cy="36671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ES">
                <a:latin typeface="Aharoni" panose="02010803020104030203" pitchFamily="2" charset="-79"/>
              </a:rPr>
              <a:t>TUTORIAL</a:t>
            </a:r>
            <a:endParaRPr lang="es-ES" altLang="es-ES">
              <a:latin typeface="Aharoni" panose="02010803020104030203" pitchFamily="2" charset="-79"/>
            </a:endParaRPr>
          </a:p>
        </p:txBody>
      </p:sp>
      <p:sp>
        <p:nvSpPr>
          <p:cNvPr id="2068" name="Text Box 22">
            <a:extLst>
              <a:ext uri="{FF2B5EF4-FFF2-40B4-BE49-F238E27FC236}">
                <a16:creationId xmlns:a16="http://schemas.microsoft.com/office/drawing/2014/main" id="{7831DCFB-5D2C-4C79-8280-7C397B64B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3500438"/>
            <a:ext cx="1584325" cy="366712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ES">
                <a:latin typeface="Aharoni" panose="02010803020104030203" pitchFamily="2" charset="-79"/>
              </a:rPr>
              <a:t>COMENZAR</a:t>
            </a:r>
            <a:endParaRPr lang="es-ES" altLang="es-ES">
              <a:latin typeface="Aharoni" panose="02010803020104030203" pitchFamily="2" charset="-79"/>
            </a:endParaRPr>
          </a:p>
        </p:txBody>
      </p:sp>
      <p:pic>
        <p:nvPicPr>
          <p:cNvPr id="2069" name="Picture 23" descr="el abc que salva vidas logo">
            <a:extLst>
              <a:ext uri="{FF2B5EF4-FFF2-40B4-BE49-F238E27FC236}">
                <a16:creationId xmlns:a16="http://schemas.microsoft.com/office/drawing/2014/main" id="{CD3B827F-FB1B-4F34-9742-94E518271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214813"/>
            <a:ext cx="1905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Screenshot_20190122-182031">
            <a:extLst>
              <a:ext uri="{FF2B5EF4-FFF2-40B4-BE49-F238E27FC236}">
                <a16:creationId xmlns:a16="http://schemas.microsoft.com/office/drawing/2014/main" id="{FB08E911-8509-4741-9ABE-5B7C9B552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027113"/>
            <a:ext cx="3052763" cy="542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5">
            <a:extLst>
              <a:ext uri="{FF2B5EF4-FFF2-40B4-BE49-F238E27FC236}">
                <a16:creationId xmlns:a16="http://schemas.microsoft.com/office/drawing/2014/main" id="{A42B6621-B63A-4D05-8762-5D6184E97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052513"/>
            <a:ext cx="4176712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/>
              <a:t>Caso ejemplar 1: Atiendes a un joven corredor que se que se encuentra con dificultad respiratoria y malestar. Le acomodas lo mejor posible y </a:t>
            </a:r>
            <a:endParaRPr lang="es-ES" altLang="es-ES" b="1"/>
          </a:p>
          <a:p>
            <a:pPr eaLnBrk="1" hangingPunct="1"/>
            <a:r>
              <a:rPr lang="es-ES" altLang="es-ES"/>
              <a:t>tras hablar con el 112 esperas a los sanitarios. La víctima parecía menos fatigado, pero sigue diciendo que no está bien del todo…</a:t>
            </a:r>
          </a:p>
          <a:p>
            <a:pPr eaLnBrk="1" hangingPunct="1"/>
            <a:r>
              <a:rPr lang="es-ES" altLang="es-ES"/>
              <a:t>De repente no responde... </a:t>
            </a:r>
          </a:p>
        </p:txBody>
      </p:sp>
      <p:sp>
        <p:nvSpPr>
          <p:cNvPr id="11268" name="5 CuadroTexto">
            <a:extLst>
              <a:ext uri="{FF2B5EF4-FFF2-40B4-BE49-F238E27FC236}">
                <a16:creationId xmlns:a16="http://schemas.microsoft.com/office/drawing/2014/main" id="{025997E7-4CCB-441D-9669-CA5C241B5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85750"/>
            <a:ext cx="3286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>
                <a:solidFill>
                  <a:srgbClr val="FF0000"/>
                </a:solidFill>
                <a:latin typeface="Agency FB" panose="020B0503020202020204" pitchFamily="34" charset="0"/>
              </a:rPr>
              <a:t>SITUACIÓN 2: VICTIMA </a:t>
            </a:r>
            <a:r>
              <a:rPr lang="es-ES" altLang="es-ES">
                <a:latin typeface="Agency FB" panose="020B0503020202020204" pitchFamily="34" charset="0"/>
              </a:rPr>
              <a:t>IN</a:t>
            </a:r>
            <a:r>
              <a:rPr lang="es-ES" altLang="es-ES">
                <a:solidFill>
                  <a:srgbClr val="FF0000"/>
                </a:solidFill>
                <a:latin typeface="Agency FB" panose="020B0503020202020204" pitchFamily="34" charset="0"/>
              </a:rPr>
              <a:t>CONSCIENTE , PERO </a:t>
            </a:r>
            <a:r>
              <a:rPr lang="es-ES" altLang="es-ES">
                <a:latin typeface="Agency FB" panose="020B0503020202020204" pitchFamily="34" charset="0"/>
              </a:rPr>
              <a:t>RESPIRA</a:t>
            </a:r>
            <a:r>
              <a:rPr lang="es-ES" altLang="es-ES">
                <a:solidFill>
                  <a:srgbClr val="FF0000"/>
                </a:solidFill>
                <a:latin typeface="Agency FB" panose="020B0503020202020204" pitchFamily="34" charset="0"/>
              </a:rPr>
              <a:t>  - CASO</a:t>
            </a:r>
          </a:p>
        </p:txBody>
      </p:sp>
      <p:sp>
        <p:nvSpPr>
          <p:cNvPr id="11269" name="6 CuadroTexto">
            <a:extLst>
              <a:ext uri="{FF2B5EF4-FFF2-40B4-BE49-F238E27FC236}">
                <a16:creationId xmlns:a16="http://schemas.microsoft.com/office/drawing/2014/main" id="{2FA80178-FFBB-4163-B1AD-67D1F916C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5500688"/>
            <a:ext cx="1714500" cy="36988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COMENZAR</a:t>
            </a:r>
          </a:p>
        </p:txBody>
      </p:sp>
      <p:sp>
        <p:nvSpPr>
          <p:cNvPr id="11270" name="7 CuadroTexto">
            <a:extLst>
              <a:ext uri="{FF2B5EF4-FFF2-40B4-BE49-F238E27FC236}">
                <a16:creationId xmlns:a16="http://schemas.microsoft.com/office/drawing/2014/main" id="{AC4E0504-776F-4BCC-B033-6EB94643A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42875"/>
            <a:ext cx="1357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>
                <a:solidFill>
                  <a:srgbClr val="C00000"/>
                </a:solidFill>
              </a:rPr>
              <a:t>Ricardo</a:t>
            </a:r>
          </a:p>
        </p:txBody>
      </p:sp>
      <p:cxnSp>
        <p:nvCxnSpPr>
          <p:cNvPr id="9" name="8 Conector recto de flecha">
            <a:extLst>
              <a:ext uri="{FF2B5EF4-FFF2-40B4-BE49-F238E27FC236}">
                <a16:creationId xmlns:a16="http://schemas.microsoft.com/office/drawing/2014/main" id="{37B2BBF7-8E6A-4753-A25F-543BE05C795F}"/>
              </a:ext>
            </a:extLst>
          </p:cNvPr>
          <p:cNvCxnSpPr/>
          <p:nvPr/>
        </p:nvCxnSpPr>
        <p:spPr>
          <a:xfrm rot="5400000">
            <a:off x="785813" y="3071812"/>
            <a:ext cx="4071938" cy="7858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Screenshot_20190122-182057">
            <a:extLst>
              <a:ext uri="{FF2B5EF4-FFF2-40B4-BE49-F238E27FC236}">
                <a16:creationId xmlns:a16="http://schemas.microsoft.com/office/drawing/2014/main" id="{F3C64774-EC06-420F-8C9D-DE12010CC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463675"/>
            <a:ext cx="26035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>
            <a:extLst>
              <a:ext uri="{FF2B5EF4-FFF2-40B4-BE49-F238E27FC236}">
                <a16:creationId xmlns:a16="http://schemas.microsoft.com/office/drawing/2014/main" id="{F1A532A8-CEAE-455F-B0C4-A48692FC0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908050"/>
            <a:ext cx="3816350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>
                <a:solidFill>
                  <a:srgbClr val="000099"/>
                </a:solidFill>
              </a:rPr>
              <a:t>Caso ejemplar 1</a:t>
            </a:r>
            <a:r>
              <a:rPr lang="es-ES" altLang="es-ES"/>
              <a:t>: Atiendes a una persona joven que mientras hacia deporte de repente se encontraba mal y fatigado. </a:t>
            </a:r>
          </a:p>
          <a:p>
            <a:pPr eaLnBrk="1" hangingPunct="1"/>
            <a:r>
              <a:rPr lang="es-ES" altLang="es-ES"/>
              <a:t>De repente no te responde y hace unos movimientos respiratorios “anormales”.</a:t>
            </a:r>
          </a:p>
          <a:p>
            <a:pPr eaLnBrk="1" hangingPunct="1"/>
            <a:endParaRPr lang="es-ES_tradnl" altLang="es-ES"/>
          </a:p>
          <a:p>
            <a:pPr eaLnBrk="1" hangingPunct="1"/>
            <a:endParaRPr lang="es-ES" altLang="es-ES"/>
          </a:p>
          <a:p>
            <a:pPr eaLnBrk="1" hangingPunct="1"/>
            <a:r>
              <a:rPr lang="es-ES" altLang="es-ES">
                <a:solidFill>
                  <a:srgbClr val="000099"/>
                </a:solidFill>
              </a:rPr>
              <a:t>Caso ejemplar 2</a:t>
            </a:r>
            <a:r>
              <a:rPr lang="es-ES" altLang="es-ES"/>
              <a:t> : Atiendes a un vecino que se quejaba de una presión fuerte en el pecho y nauseas. Estaba muy inquieto, de  repente pierde el conocimiento, no responde y no respira.</a:t>
            </a:r>
          </a:p>
        </p:txBody>
      </p:sp>
      <p:sp>
        <p:nvSpPr>
          <p:cNvPr id="12292" name="6 CuadroTexto">
            <a:extLst>
              <a:ext uri="{FF2B5EF4-FFF2-40B4-BE49-F238E27FC236}">
                <a16:creationId xmlns:a16="http://schemas.microsoft.com/office/drawing/2014/main" id="{6BB2EC7A-A522-47B6-9A8F-FB8BA59A3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85750"/>
            <a:ext cx="2643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>
                <a:solidFill>
                  <a:srgbClr val="FF0000"/>
                </a:solidFill>
                <a:latin typeface="Agency FB" panose="020B0503020202020204" pitchFamily="34" charset="0"/>
              </a:rPr>
              <a:t>SITUACIÓN 3: VICTIMA EN PARADA CARDIACA  </a:t>
            </a:r>
          </a:p>
        </p:txBody>
      </p:sp>
      <p:sp>
        <p:nvSpPr>
          <p:cNvPr id="12293" name="7 CuadroTexto">
            <a:extLst>
              <a:ext uri="{FF2B5EF4-FFF2-40B4-BE49-F238E27FC236}">
                <a16:creationId xmlns:a16="http://schemas.microsoft.com/office/drawing/2014/main" id="{8A22B09B-02E8-4D8B-BE2C-4F6D1A949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42875"/>
            <a:ext cx="1357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>
                <a:solidFill>
                  <a:srgbClr val="C00000"/>
                </a:solidFill>
              </a:rPr>
              <a:t>Ricardo</a:t>
            </a:r>
          </a:p>
        </p:txBody>
      </p:sp>
      <p:sp>
        <p:nvSpPr>
          <p:cNvPr id="12294" name="8 CuadroTexto">
            <a:extLst>
              <a:ext uri="{FF2B5EF4-FFF2-40B4-BE49-F238E27FC236}">
                <a16:creationId xmlns:a16="http://schemas.microsoft.com/office/drawing/2014/main" id="{3DED2881-5E30-42DE-A68D-625F9703B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5286375"/>
            <a:ext cx="1428750" cy="2762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2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TERMINAR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Screenshot_20190122-182115">
            <a:extLst>
              <a:ext uri="{FF2B5EF4-FFF2-40B4-BE49-F238E27FC236}">
                <a16:creationId xmlns:a16="http://schemas.microsoft.com/office/drawing/2014/main" id="{6F2356E7-27CD-4386-B06B-7FC2B35C6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214438"/>
            <a:ext cx="2714625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7">
            <a:extLst>
              <a:ext uri="{FF2B5EF4-FFF2-40B4-BE49-F238E27FC236}">
                <a16:creationId xmlns:a16="http://schemas.microsoft.com/office/drawing/2014/main" id="{08F1C14E-0D6B-4742-8297-4BBB8BA4B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642938"/>
            <a:ext cx="41052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>
              <a:solidFill>
                <a:srgbClr val="000099"/>
              </a:solidFill>
            </a:endParaRPr>
          </a:p>
          <a:p>
            <a:pPr eaLnBrk="1" hangingPunct="1"/>
            <a:r>
              <a:rPr lang="es-ES" altLang="es-ES">
                <a:solidFill>
                  <a:srgbClr val="000099"/>
                </a:solidFill>
                <a:latin typeface="Arial Narrow" panose="020B0606020202030204" pitchFamily="34" charset="0"/>
              </a:rPr>
              <a:t>Caso ejemplar 1</a:t>
            </a:r>
            <a:r>
              <a:rPr lang="es-ES" altLang="es-ES">
                <a:latin typeface="Arial Narrow" panose="020B0606020202030204" pitchFamily="34" charset="0"/>
              </a:rPr>
              <a:t>: Atiendes a una persona joven que se ha encontrado mal mientras hacia deporte. Al poco de valorarlo pierde conocimiento y deja de respirar. Al reconocer una parada cardiaca avisas al 112, inicias maniobras de RCP y solicitas un desfibrilador. Entre 3 y 5 minutos después aparece una persona con un DEA. Aplícalo.</a:t>
            </a:r>
          </a:p>
          <a:p>
            <a:pPr eaLnBrk="1" hangingPunct="1"/>
            <a:r>
              <a:rPr lang="es-ES" altLang="es-ES" i="1">
                <a:latin typeface="Arial Narrow" panose="020B0606020202030204" pitchFamily="34" charset="0"/>
              </a:rPr>
              <a:t> </a:t>
            </a:r>
          </a:p>
          <a:p>
            <a:pPr eaLnBrk="1" hangingPunct="1"/>
            <a:r>
              <a:rPr lang="es-ES" altLang="es-ES">
                <a:solidFill>
                  <a:srgbClr val="000099"/>
                </a:solidFill>
                <a:latin typeface="Arial Narrow" panose="020B0606020202030204" pitchFamily="34" charset="0"/>
              </a:rPr>
              <a:t>Caso ejemplar  2</a:t>
            </a:r>
            <a:r>
              <a:rPr lang="es-ES" altLang="es-ES">
                <a:latin typeface="Arial Narrow" panose="020B0606020202030204" pitchFamily="34" charset="0"/>
              </a:rPr>
              <a:t>. Atiendes a un vecino que tras un dolor intenso en el pecho se desploma, y entra en parada cardiaca. Mientras realizas maniobras de RCP hablas con 112 al móvil con el alta voz puesto. En unos 3 minutos aparecen dos policías municipales con un desfibrilador. Aplícalo</a:t>
            </a:r>
            <a:r>
              <a:rPr lang="es-ES" altLang="es-ES"/>
              <a:t>.</a:t>
            </a:r>
          </a:p>
        </p:txBody>
      </p:sp>
      <p:sp>
        <p:nvSpPr>
          <p:cNvPr id="13316" name="Text Box 8">
            <a:extLst>
              <a:ext uri="{FF2B5EF4-FFF2-40B4-BE49-F238E27FC236}">
                <a16:creationId xmlns:a16="http://schemas.microsoft.com/office/drawing/2014/main" id="{B74ACCD4-8484-4ADA-972F-AEEE1601E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357188"/>
            <a:ext cx="2592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>
                <a:solidFill>
                  <a:srgbClr val="000099"/>
                </a:solidFill>
              </a:rPr>
              <a:t>CASO CON DESFIBRILADOR</a:t>
            </a:r>
            <a:endParaRPr lang="es-ES" altLang="es-ES">
              <a:solidFill>
                <a:srgbClr val="000099"/>
              </a:solidFill>
            </a:endParaRPr>
          </a:p>
        </p:txBody>
      </p:sp>
      <p:sp>
        <p:nvSpPr>
          <p:cNvPr id="13317" name="6 CuadroTexto">
            <a:extLst>
              <a:ext uri="{FF2B5EF4-FFF2-40B4-BE49-F238E27FC236}">
                <a16:creationId xmlns:a16="http://schemas.microsoft.com/office/drawing/2014/main" id="{7BB20352-5829-474E-9C06-8C8E80135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4786313"/>
            <a:ext cx="1714500" cy="2762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2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COMENZAR</a:t>
            </a:r>
          </a:p>
        </p:txBody>
      </p:sp>
      <p:sp>
        <p:nvSpPr>
          <p:cNvPr id="13318" name="7 CuadroTexto">
            <a:extLst>
              <a:ext uri="{FF2B5EF4-FFF2-40B4-BE49-F238E27FC236}">
                <a16:creationId xmlns:a16="http://schemas.microsoft.com/office/drawing/2014/main" id="{1FA7287E-4663-4A8F-8F04-C804E86BB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42875"/>
            <a:ext cx="1357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>
                <a:solidFill>
                  <a:srgbClr val="C00000"/>
                </a:solidFill>
              </a:rPr>
              <a:t>Ricardo</a:t>
            </a:r>
          </a:p>
        </p:txBody>
      </p:sp>
      <p:cxnSp>
        <p:nvCxnSpPr>
          <p:cNvPr id="9" name="8 Conector recto de flecha">
            <a:extLst>
              <a:ext uri="{FF2B5EF4-FFF2-40B4-BE49-F238E27FC236}">
                <a16:creationId xmlns:a16="http://schemas.microsoft.com/office/drawing/2014/main" id="{9901DBC8-CC1B-454C-AB48-C46166DB2E11}"/>
              </a:ext>
            </a:extLst>
          </p:cNvPr>
          <p:cNvCxnSpPr/>
          <p:nvPr/>
        </p:nvCxnSpPr>
        <p:spPr>
          <a:xfrm rot="5400000">
            <a:off x="928687" y="2857501"/>
            <a:ext cx="3286125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0" name="11 CuadroTexto">
            <a:extLst>
              <a:ext uri="{FF2B5EF4-FFF2-40B4-BE49-F238E27FC236}">
                <a16:creationId xmlns:a16="http://schemas.microsoft.com/office/drawing/2014/main" id="{0CBCAF91-DF2A-42AE-A519-8FF7FB648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3357563"/>
            <a:ext cx="2428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400" b="1">
                <a:solidFill>
                  <a:srgbClr val="FF0000"/>
                </a:solidFill>
              </a:rPr>
              <a:t>ESCENARIO DEA 1 </a:t>
            </a:r>
          </a:p>
          <a:p>
            <a:pPr algn="ctr" eaLnBrk="1" hangingPunct="1"/>
            <a:r>
              <a:rPr lang="es-ES" altLang="es-ES" sz="1400" b="1">
                <a:solidFill>
                  <a:srgbClr val="FF0000"/>
                </a:solidFill>
              </a:rPr>
              <a:t>MODO ADULTO</a:t>
            </a:r>
          </a:p>
        </p:txBody>
      </p:sp>
      <p:sp>
        <p:nvSpPr>
          <p:cNvPr id="13321" name="12 CuadroTexto">
            <a:extLst>
              <a:ext uri="{FF2B5EF4-FFF2-40B4-BE49-F238E27FC236}">
                <a16:creationId xmlns:a16="http://schemas.microsoft.com/office/drawing/2014/main" id="{7B756E76-9317-4380-978A-02469D777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57375"/>
            <a:ext cx="642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200">
                <a:solidFill>
                  <a:srgbClr val="C00000"/>
                </a:solidFill>
              </a:rPr>
              <a:t>quitar</a:t>
            </a:r>
          </a:p>
        </p:txBody>
      </p:sp>
      <p:cxnSp>
        <p:nvCxnSpPr>
          <p:cNvPr id="15" name="14 Conector recto de flecha">
            <a:extLst>
              <a:ext uri="{FF2B5EF4-FFF2-40B4-BE49-F238E27FC236}">
                <a16:creationId xmlns:a16="http://schemas.microsoft.com/office/drawing/2014/main" id="{4BAFA02B-8FA3-4F0B-AD99-DED226DFE0C3}"/>
              </a:ext>
            </a:extLst>
          </p:cNvPr>
          <p:cNvCxnSpPr/>
          <p:nvPr/>
        </p:nvCxnSpPr>
        <p:spPr>
          <a:xfrm>
            <a:off x="428625" y="2000250"/>
            <a:ext cx="928688" cy="14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>
            <a:extLst>
              <a:ext uri="{FF2B5EF4-FFF2-40B4-BE49-F238E27FC236}">
                <a16:creationId xmlns:a16="http://schemas.microsoft.com/office/drawing/2014/main" id="{4F94B3AD-BDF1-4F3C-9786-22504F22907C}"/>
              </a:ext>
            </a:extLst>
          </p:cNvPr>
          <p:cNvCxnSpPr/>
          <p:nvPr/>
        </p:nvCxnSpPr>
        <p:spPr>
          <a:xfrm rot="10800000" flipV="1">
            <a:off x="2643188" y="3714750"/>
            <a:ext cx="428625" cy="7143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>
            <a:extLst>
              <a:ext uri="{FF2B5EF4-FFF2-40B4-BE49-F238E27FC236}">
                <a16:creationId xmlns:a16="http://schemas.microsoft.com/office/drawing/2014/main" id="{F84B422E-EB95-4DA4-8B97-AE68FABABBEE}"/>
              </a:ext>
            </a:extLst>
          </p:cNvPr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0350"/>
            <a:ext cx="1679575" cy="4525963"/>
          </a:xfrm>
          <a:noFill/>
        </p:spPr>
      </p:pic>
      <p:sp>
        <p:nvSpPr>
          <p:cNvPr id="18446" name="Text Box 14">
            <a:extLst>
              <a:ext uri="{FF2B5EF4-FFF2-40B4-BE49-F238E27FC236}">
                <a16:creationId xmlns:a16="http://schemas.microsoft.com/office/drawing/2014/main" id="{320A302A-2BB6-4836-94DD-83EE3C3DD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981075"/>
            <a:ext cx="36734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i="1" dirty="0">
                <a:solidFill>
                  <a:srgbClr val="C00000"/>
                </a:solidFill>
                <a:latin typeface="Arial" charset="0"/>
                <a:cs typeface="Arial" charset="0"/>
              </a:rPr>
              <a:t>Adrian</a:t>
            </a:r>
            <a:r>
              <a:rPr lang="es-ES_tradnl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: Faltan </a:t>
            </a:r>
            <a:r>
              <a:rPr lang="es-ES_tradnl" i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simbolos</a:t>
            </a:r>
            <a:r>
              <a:rPr lang="es-ES_tradnl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 “</a:t>
            </a:r>
            <a:r>
              <a:rPr lang="es-ES_tradnl" i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nuestros”para</a:t>
            </a:r>
            <a:r>
              <a:rPr lang="es-ES_tradnl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 los escenarios DEA</a:t>
            </a:r>
          </a:p>
          <a:p>
            <a:pPr>
              <a:spcBef>
                <a:spcPct val="50000"/>
              </a:spcBef>
              <a:defRPr/>
            </a:pPr>
            <a:r>
              <a:rPr lang="es-ES_tradnl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Las imágenes son copiadas de un manual</a:t>
            </a:r>
            <a:endParaRPr lang="es-ES" i="1" dirty="0">
              <a:solidFill>
                <a:schemeClr val="accent6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4340" name="Text Box 18">
            <a:extLst>
              <a:ext uri="{FF2B5EF4-FFF2-40B4-BE49-F238E27FC236}">
                <a16:creationId xmlns:a16="http://schemas.microsoft.com/office/drawing/2014/main" id="{2871425D-ACE1-45BA-8D86-9CB5390EB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229225"/>
            <a:ext cx="15827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>
                <a:solidFill>
                  <a:srgbClr val="FF0000"/>
                </a:solidFill>
              </a:rPr>
              <a:t>Los simbolos para los escenarios dea….</a:t>
            </a:r>
            <a:endParaRPr lang="es-ES" altLang="es-ES">
              <a:solidFill>
                <a:srgbClr val="FF0000"/>
              </a:solidFill>
            </a:endParaRPr>
          </a:p>
        </p:txBody>
      </p:sp>
      <p:sp>
        <p:nvSpPr>
          <p:cNvPr id="14341" name="Text Box 19">
            <a:extLst>
              <a:ext uri="{FF2B5EF4-FFF2-40B4-BE49-F238E27FC236}">
                <a16:creationId xmlns:a16="http://schemas.microsoft.com/office/drawing/2014/main" id="{7163A93C-4718-4498-BE2A-FA885E1C4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765175"/>
            <a:ext cx="3673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>
                <a:solidFill>
                  <a:srgbClr val="000099"/>
                </a:solidFill>
              </a:rPr>
              <a:t>Descarga requerida</a:t>
            </a:r>
            <a:endParaRPr lang="es-ES" altLang="es-ES">
              <a:solidFill>
                <a:srgbClr val="000099"/>
              </a:solidFill>
            </a:endParaRPr>
          </a:p>
        </p:txBody>
      </p:sp>
      <p:sp>
        <p:nvSpPr>
          <p:cNvPr id="14342" name="Text Box 20">
            <a:extLst>
              <a:ext uri="{FF2B5EF4-FFF2-40B4-BE49-F238E27FC236}">
                <a16:creationId xmlns:a16="http://schemas.microsoft.com/office/drawing/2014/main" id="{79F60874-07FE-4BEB-8AD2-E2F687BBF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844675"/>
            <a:ext cx="3673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>
                <a:solidFill>
                  <a:srgbClr val="000099"/>
                </a:solidFill>
              </a:rPr>
              <a:t>No indicada una descarga </a:t>
            </a:r>
            <a:endParaRPr lang="es-ES" altLang="es-ES">
              <a:solidFill>
                <a:srgbClr val="000099"/>
              </a:solidFill>
            </a:endParaRPr>
          </a:p>
        </p:txBody>
      </p:sp>
      <p:sp>
        <p:nvSpPr>
          <p:cNvPr id="14343" name="Text Box 21">
            <a:extLst>
              <a:ext uri="{FF2B5EF4-FFF2-40B4-BE49-F238E27FC236}">
                <a16:creationId xmlns:a16="http://schemas.microsoft.com/office/drawing/2014/main" id="{5B02D9FA-92C6-4804-8149-536D1A50F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005263"/>
            <a:ext cx="3673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>
                <a:solidFill>
                  <a:srgbClr val="000099"/>
                </a:solidFill>
              </a:rPr>
              <a:t>RCP</a:t>
            </a:r>
            <a:endParaRPr lang="es-ES" altLang="es-ES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565D456A-A1CA-4CAB-AC06-FE9B33573FC7}"/>
              </a:ext>
            </a:extLst>
          </p:cNvPr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0350"/>
            <a:ext cx="1679575" cy="4525963"/>
          </a:xfrm>
          <a:noFill/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id="{6FDBDDAE-68EA-4AD1-AEDD-76125135C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97200"/>
            <a:ext cx="11049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C58C88C5-EFB5-4361-87FB-F53C5474E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997200"/>
            <a:ext cx="11557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>
            <a:extLst>
              <a:ext uri="{FF2B5EF4-FFF2-40B4-BE49-F238E27FC236}">
                <a16:creationId xmlns:a16="http://schemas.microsoft.com/office/drawing/2014/main" id="{5A3041E0-A0C0-436B-80DC-539BD942E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997200"/>
            <a:ext cx="11049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>
            <a:extLst>
              <a:ext uri="{FF2B5EF4-FFF2-40B4-BE49-F238E27FC236}">
                <a16:creationId xmlns:a16="http://schemas.microsoft.com/office/drawing/2014/main" id="{880D25BF-41E6-46E0-9B1E-F308FFE5F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924175"/>
            <a:ext cx="1054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>
            <a:extLst>
              <a:ext uri="{FF2B5EF4-FFF2-40B4-BE49-F238E27FC236}">
                <a16:creationId xmlns:a16="http://schemas.microsoft.com/office/drawing/2014/main" id="{382A6E20-E7B0-4D9B-869D-E4E0C85D9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924175"/>
            <a:ext cx="11557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>
            <a:extLst>
              <a:ext uri="{FF2B5EF4-FFF2-40B4-BE49-F238E27FC236}">
                <a16:creationId xmlns:a16="http://schemas.microsoft.com/office/drawing/2014/main" id="{40E65357-C0CB-40B1-86C3-EBE9AE7DD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836613"/>
            <a:ext cx="1054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>
            <a:extLst>
              <a:ext uri="{FF2B5EF4-FFF2-40B4-BE49-F238E27FC236}">
                <a16:creationId xmlns:a16="http://schemas.microsoft.com/office/drawing/2014/main" id="{327D2747-DDD1-478D-8F46-5AAE1F5FC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908050"/>
            <a:ext cx="11557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>
            <a:extLst>
              <a:ext uri="{FF2B5EF4-FFF2-40B4-BE49-F238E27FC236}">
                <a16:creationId xmlns:a16="http://schemas.microsoft.com/office/drawing/2014/main" id="{6C3BA937-BAFD-48E2-B5F1-F59977923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908050"/>
            <a:ext cx="11557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>
            <a:extLst>
              <a:ext uri="{FF2B5EF4-FFF2-40B4-BE49-F238E27FC236}">
                <a16:creationId xmlns:a16="http://schemas.microsoft.com/office/drawing/2014/main" id="{32B478F7-F43D-4D68-92E4-4E8D6498A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908050"/>
            <a:ext cx="1054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Text Box 12">
            <a:extLst>
              <a:ext uri="{FF2B5EF4-FFF2-40B4-BE49-F238E27FC236}">
                <a16:creationId xmlns:a16="http://schemas.microsoft.com/office/drawing/2014/main" id="{3C8123BB-1EEF-49CA-BE31-C7DD2B942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476250"/>
            <a:ext cx="3673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>
                <a:solidFill>
                  <a:srgbClr val="000099"/>
                </a:solidFill>
              </a:rPr>
              <a:t>ESCENARIO DEA 1 ADULTO</a:t>
            </a:r>
            <a:endParaRPr lang="es-ES" altLang="es-ES">
              <a:solidFill>
                <a:srgbClr val="000099"/>
              </a:solidFill>
            </a:endParaRPr>
          </a:p>
        </p:txBody>
      </p:sp>
      <p:sp>
        <p:nvSpPr>
          <p:cNvPr id="15373" name="Text Box 13">
            <a:extLst>
              <a:ext uri="{FF2B5EF4-FFF2-40B4-BE49-F238E27FC236}">
                <a16:creationId xmlns:a16="http://schemas.microsoft.com/office/drawing/2014/main" id="{B1546089-4F4E-40CC-9C95-FA8461A90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565400"/>
            <a:ext cx="3673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>
                <a:solidFill>
                  <a:srgbClr val="000099"/>
                </a:solidFill>
              </a:rPr>
              <a:t>ESCENARIO DEA 2 ADULTO</a:t>
            </a:r>
            <a:endParaRPr lang="es-ES" altLang="es-ES">
              <a:solidFill>
                <a:srgbClr val="000099"/>
              </a:solidFill>
            </a:endParaRPr>
          </a:p>
        </p:txBody>
      </p:sp>
      <p:sp>
        <p:nvSpPr>
          <p:cNvPr id="15374" name="Text Box 14">
            <a:extLst>
              <a:ext uri="{FF2B5EF4-FFF2-40B4-BE49-F238E27FC236}">
                <a16:creationId xmlns:a16="http://schemas.microsoft.com/office/drawing/2014/main" id="{7A0AB017-1593-4D62-8AB7-62BF57E99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1844675"/>
            <a:ext cx="5040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sz="1200"/>
              <a:t>           Funcionamiento el DEA - Ritmo que precisa descarga </a:t>
            </a:r>
            <a:endParaRPr lang="es-ES" altLang="es-ES" sz="1200"/>
          </a:p>
        </p:txBody>
      </p:sp>
      <p:sp>
        <p:nvSpPr>
          <p:cNvPr id="15375" name="Text Box 15">
            <a:extLst>
              <a:ext uri="{FF2B5EF4-FFF2-40B4-BE49-F238E27FC236}">
                <a16:creationId xmlns:a16="http://schemas.microsoft.com/office/drawing/2014/main" id="{051075F1-9761-406F-A079-8A3342FBB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933825"/>
            <a:ext cx="50403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sz="1200"/>
              <a:t>Tras varios análisis que NO precisa descarga - ritmo que precisa descarga gracias a reanimación cardiopulmonar.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ES" sz="1200"/>
              <a:t>La RCP mantiene el cerebro y corazón con oxígeno.</a:t>
            </a:r>
          </a:p>
          <a:p>
            <a:pPr eaLnBrk="1" hangingPunct="1">
              <a:spcBef>
                <a:spcPct val="50000"/>
              </a:spcBef>
            </a:pPr>
            <a:endParaRPr lang="es-ES" altLang="es-ES" sz="1200"/>
          </a:p>
        </p:txBody>
      </p:sp>
      <p:sp>
        <p:nvSpPr>
          <p:cNvPr id="15376" name="Text Box 16">
            <a:extLst>
              <a:ext uri="{FF2B5EF4-FFF2-40B4-BE49-F238E27FC236}">
                <a16:creationId xmlns:a16="http://schemas.microsoft.com/office/drawing/2014/main" id="{FAD034F7-D66E-4A0C-863D-76CD43812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229225"/>
            <a:ext cx="3603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>
                <a:solidFill>
                  <a:srgbClr val="FF0000"/>
                </a:solidFill>
              </a:rPr>
              <a:t>Adrian, Los simbolos para los escenarios dea….FALTAN IMÁGENES “NUESTRAS”</a:t>
            </a:r>
            <a:endParaRPr lang="es-ES" altLang="es-ES">
              <a:solidFill>
                <a:srgbClr val="FF0000"/>
              </a:solidFill>
            </a:endParaRPr>
          </a:p>
        </p:txBody>
      </p:sp>
      <p:sp>
        <p:nvSpPr>
          <p:cNvPr id="15377" name="18 CuadroTexto">
            <a:extLst>
              <a:ext uri="{FF2B5EF4-FFF2-40B4-BE49-F238E27FC236}">
                <a16:creationId xmlns:a16="http://schemas.microsoft.com/office/drawing/2014/main" id="{0D2C2066-EC47-4DF4-8661-7EBDC4CBD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6563" y="214313"/>
            <a:ext cx="214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>
                <a:solidFill>
                  <a:srgbClr val="C00000"/>
                </a:solidFill>
              </a:rPr>
              <a:t>Adrian/ Ricardo</a:t>
            </a:r>
          </a:p>
        </p:txBody>
      </p:sp>
      <p:cxnSp>
        <p:nvCxnSpPr>
          <p:cNvPr id="21" name="20 Conector recto de flecha">
            <a:extLst>
              <a:ext uri="{FF2B5EF4-FFF2-40B4-BE49-F238E27FC236}">
                <a16:creationId xmlns:a16="http://schemas.microsoft.com/office/drawing/2014/main" id="{334A279D-6D24-42E2-B8F7-1901C2639416}"/>
              </a:ext>
            </a:extLst>
          </p:cNvPr>
          <p:cNvCxnSpPr>
            <a:stCxn id="15376" idx="0"/>
          </p:cNvCxnSpPr>
          <p:nvPr/>
        </p:nvCxnSpPr>
        <p:spPr>
          <a:xfrm rot="16200000" flipV="1">
            <a:off x="1199357" y="4158456"/>
            <a:ext cx="1371600" cy="7699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extLst>
              <a:ext uri="{FF2B5EF4-FFF2-40B4-BE49-F238E27FC236}">
                <a16:creationId xmlns:a16="http://schemas.microsoft.com/office/drawing/2014/main" id="{D113EF7D-DB4F-4B8D-BFFE-A7F42CA99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076700"/>
            <a:ext cx="11557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>
            <a:extLst>
              <a:ext uri="{FF2B5EF4-FFF2-40B4-BE49-F238E27FC236}">
                <a16:creationId xmlns:a16="http://schemas.microsoft.com/office/drawing/2014/main" id="{8C95D779-CDE0-4989-B01A-4F53868D5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076700"/>
            <a:ext cx="1054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7">
            <a:extLst>
              <a:ext uri="{FF2B5EF4-FFF2-40B4-BE49-F238E27FC236}">
                <a16:creationId xmlns:a16="http://schemas.microsoft.com/office/drawing/2014/main" id="{1B3037F1-660C-418F-B21F-B66058CB0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005263"/>
            <a:ext cx="11557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>
            <a:extLst>
              <a:ext uri="{FF2B5EF4-FFF2-40B4-BE49-F238E27FC236}">
                <a16:creationId xmlns:a16="http://schemas.microsoft.com/office/drawing/2014/main" id="{22893236-53C3-4D58-B4E3-42921C6D4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836613"/>
            <a:ext cx="1054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9">
            <a:extLst>
              <a:ext uri="{FF2B5EF4-FFF2-40B4-BE49-F238E27FC236}">
                <a16:creationId xmlns:a16="http://schemas.microsoft.com/office/drawing/2014/main" id="{FF3B12D1-626F-48BC-A800-024ED9400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836613"/>
            <a:ext cx="11557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0">
            <a:extLst>
              <a:ext uri="{FF2B5EF4-FFF2-40B4-BE49-F238E27FC236}">
                <a16:creationId xmlns:a16="http://schemas.microsoft.com/office/drawing/2014/main" id="{76801073-FD67-406B-A755-EC2BD1F86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836613"/>
            <a:ext cx="11557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1">
            <a:extLst>
              <a:ext uri="{FF2B5EF4-FFF2-40B4-BE49-F238E27FC236}">
                <a16:creationId xmlns:a16="http://schemas.microsoft.com/office/drawing/2014/main" id="{443D22B5-0DDA-454D-A4EB-244DD6AB3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836613"/>
            <a:ext cx="1054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Text Box 12">
            <a:extLst>
              <a:ext uri="{FF2B5EF4-FFF2-40B4-BE49-F238E27FC236}">
                <a16:creationId xmlns:a16="http://schemas.microsoft.com/office/drawing/2014/main" id="{0FF61612-AF22-4885-BA0B-256D49CDB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476250"/>
            <a:ext cx="3673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>
                <a:solidFill>
                  <a:srgbClr val="000099"/>
                </a:solidFill>
              </a:rPr>
              <a:t>ESCENARIO DEA 3 NIÑO</a:t>
            </a:r>
            <a:endParaRPr lang="es-ES" altLang="es-ES">
              <a:solidFill>
                <a:srgbClr val="000099"/>
              </a:solidFill>
            </a:endParaRPr>
          </a:p>
        </p:txBody>
      </p:sp>
      <p:sp>
        <p:nvSpPr>
          <p:cNvPr id="16394" name="Text Box 13">
            <a:extLst>
              <a:ext uri="{FF2B5EF4-FFF2-40B4-BE49-F238E27FC236}">
                <a16:creationId xmlns:a16="http://schemas.microsoft.com/office/drawing/2014/main" id="{2FA62814-8B3D-4367-8B17-7FA45DAAB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573463"/>
            <a:ext cx="46085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>
                <a:solidFill>
                  <a:srgbClr val="000099"/>
                </a:solidFill>
              </a:rPr>
              <a:t>ESCENARIO DEA 4 DEA AUTOMATICO</a:t>
            </a:r>
            <a:endParaRPr lang="es-ES" altLang="es-ES">
              <a:solidFill>
                <a:srgbClr val="000099"/>
              </a:solidFill>
            </a:endParaRPr>
          </a:p>
        </p:txBody>
      </p:sp>
      <p:sp>
        <p:nvSpPr>
          <p:cNvPr id="16395" name="Text Box 14">
            <a:extLst>
              <a:ext uri="{FF2B5EF4-FFF2-40B4-BE49-F238E27FC236}">
                <a16:creationId xmlns:a16="http://schemas.microsoft.com/office/drawing/2014/main" id="{6B53CD22-09D2-477C-94A4-7207CFB96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1844675"/>
            <a:ext cx="50403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sz="1200"/>
              <a:t>Activar modo niño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ES" sz="1200"/>
              <a:t>Fijar en posición de los parches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ES" sz="1200"/>
              <a:t>La causa de parada cardiorespiratoria suele ser de origen respiratorio</a:t>
            </a:r>
          </a:p>
        </p:txBody>
      </p:sp>
      <p:sp>
        <p:nvSpPr>
          <p:cNvPr id="16396" name="Text Box 15">
            <a:extLst>
              <a:ext uri="{FF2B5EF4-FFF2-40B4-BE49-F238E27FC236}">
                <a16:creationId xmlns:a16="http://schemas.microsoft.com/office/drawing/2014/main" id="{B1BA96E9-A787-4C5B-A1B1-822702BF3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5229225"/>
            <a:ext cx="50403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sz="1200"/>
              <a:t>El DEA detecta un ritmo que  requiere descarga y dé la descarga automáticamente.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ES" sz="1200"/>
              <a:t>No precisa pulsar el botón de descarga.</a:t>
            </a:r>
          </a:p>
          <a:p>
            <a:pPr eaLnBrk="1" hangingPunct="1">
              <a:spcBef>
                <a:spcPct val="50000"/>
              </a:spcBef>
            </a:pPr>
            <a:endParaRPr lang="es-ES" altLang="es-ES" sz="1200"/>
          </a:p>
        </p:txBody>
      </p:sp>
      <p:sp>
        <p:nvSpPr>
          <p:cNvPr id="16397" name="Text Box 16">
            <a:extLst>
              <a:ext uri="{FF2B5EF4-FFF2-40B4-BE49-F238E27FC236}">
                <a16:creationId xmlns:a16="http://schemas.microsoft.com/office/drawing/2014/main" id="{F95B4E20-56CA-4CD9-BDB2-618E1C189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229225"/>
            <a:ext cx="15827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>
                <a:solidFill>
                  <a:srgbClr val="FF0000"/>
                </a:solidFill>
              </a:rPr>
              <a:t>Los simbolos para los escenarios dea….</a:t>
            </a:r>
            <a:endParaRPr lang="es-ES" altLang="es-ES">
              <a:solidFill>
                <a:srgbClr val="FF0000"/>
              </a:solidFill>
            </a:endParaRPr>
          </a:p>
        </p:txBody>
      </p:sp>
      <p:pic>
        <p:nvPicPr>
          <p:cNvPr id="16398" name="Picture 18" descr="Screenshot_20190122-182130">
            <a:extLst>
              <a:ext uri="{FF2B5EF4-FFF2-40B4-BE49-F238E27FC236}">
                <a16:creationId xmlns:a16="http://schemas.microsoft.com/office/drawing/2014/main" id="{20366948-A3D1-409D-9290-04C4C6C1A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1604962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9" descr="Screenshot_20190122-182135">
            <a:extLst>
              <a:ext uri="{FF2B5EF4-FFF2-40B4-BE49-F238E27FC236}">
                <a16:creationId xmlns:a16="http://schemas.microsoft.com/office/drawing/2014/main" id="{1F6ED940-6B39-425B-91D6-5489B53E9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3068638"/>
            <a:ext cx="1427162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20">
            <a:extLst>
              <a:ext uri="{FF2B5EF4-FFF2-40B4-BE49-F238E27FC236}">
                <a16:creationId xmlns:a16="http://schemas.microsoft.com/office/drawing/2014/main" id="{C9272090-7BEE-4698-93B5-0DE62333A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005263"/>
            <a:ext cx="1054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21">
            <a:extLst>
              <a:ext uri="{FF2B5EF4-FFF2-40B4-BE49-F238E27FC236}">
                <a16:creationId xmlns:a16="http://schemas.microsoft.com/office/drawing/2014/main" id="{8307C422-8C56-4090-9AF6-BFD644207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05263"/>
            <a:ext cx="1054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19 CuadroTexto">
            <a:extLst>
              <a:ext uri="{FF2B5EF4-FFF2-40B4-BE49-F238E27FC236}">
                <a16:creationId xmlns:a16="http://schemas.microsoft.com/office/drawing/2014/main" id="{9FB2CB02-2111-4256-8DC5-1C340E23D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6563" y="214313"/>
            <a:ext cx="214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>
                <a:solidFill>
                  <a:srgbClr val="C00000"/>
                </a:solidFill>
              </a:rPr>
              <a:t>Adrian/ Ricardo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Screenshot_20190122-182120">
            <a:extLst>
              <a:ext uri="{FF2B5EF4-FFF2-40B4-BE49-F238E27FC236}">
                <a16:creationId xmlns:a16="http://schemas.microsoft.com/office/drawing/2014/main" id="{561F4463-6607-4EEC-9893-1819B6C8E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765175"/>
            <a:ext cx="3052762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AutoShape 5">
            <a:extLst>
              <a:ext uri="{FF2B5EF4-FFF2-40B4-BE49-F238E27FC236}">
                <a16:creationId xmlns:a16="http://schemas.microsoft.com/office/drawing/2014/main" id="{01E45493-4358-4064-96BE-C88E6F1D2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2852738"/>
            <a:ext cx="3671887" cy="2087562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balanced" dir="t"/>
          </a:scene3d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  <a:cs typeface="Arial" charset="0"/>
            </a:endParaRPr>
          </a:p>
        </p:txBody>
      </p:sp>
      <p:sp>
        <p:nvSpPr>
          <p:cNvPr id="17412" name="Text Box 6">
            <a:extLst>
              <a:ext uri="{FF2B5EF4-FFF2-40B4-BE49-F238E27FC236}">
                <a16:creationId xmlns:a16="http://schemas.microsoft.com/office/drawing/2014/main" id="{2BA1837D-FDF5-4C5F-9457-0B29F31E0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2997200"/>
            <a:ext cx="25193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ES" sz="1400" b="1">
                <a:solidFill>
                  <a:schemeClr val="bg1"/>
                </a:solidFill>
              </a:rPr>
              <a:t>ESCENARIO DEA 1                     ADULTO</a:t>
            </a:r>
            <a:endParaRPr lang="es-ES" altLang="es-ES" sz="1400" b="1">
              <a:solidFill>
                <a:schemeClr val="bg1"/>
              </a:solidFill>
            </a:endParaRPr>
          </a:p>
        </p:txBody>
      </p:sp>
      <p:sp>
        <p:nvSpPr>
          <p:cNvPr id="17413" name="Text Box 7">
            <a:extLst>
              <a:ext uri="{FF2B5EF4-FFF2-40B4-BE49-F238E27FC236}">
                <a16:creationId xmlns:a16="http://schemas.microsoft.com/office/drawing/2014/main" id="{6545B86A-09E6-43FF-81F3-595D096E6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3573463"/>
            <a:ext cx="216058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ES" sz="1200">
                <a:solidFill>
                  <a:schemeClr val="bg1"/>
                </a:solidFill>
              </a:rPr>
              <a:t>Funcionamiento el DEA con descarga requerida inicial</a:t>
            </a:r>
          </a:p>
          <a:p>
            <a:pPr algn="ctr" eaLnBrk="1" hangingPunct="1">
              <a:spcBef>
                <a:spcPct val="50000"/>
              </a:spcBef>
            </a:pPr>
            <a:endParaRPr lang="es-ES" altLang="es-ES" sz="1200">
              <a:solidFill>
                <a:schemeClr val="bg1"/>
              </a:solidFill>
            </a:endParaRPr>
          </a:p>
        </p:txBody>
      </p:sp>
      <p:pic>
        <p:nvPicPr>
          <p:cNvPr id="17414" name="Picture 8">
            <a:extLst>
              <a:ext uri="{FF2B5EF4-FFF2-40B4-BE49-F238E27FC236}">
                <a16:creationId xmlns:a16="http://schemas.microsoft.com/office/drawing/2014/main" id="{33A315B8-3D56-497D-8119-6B07E1B70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25538"/>
            <a:ext cx="386556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>
            <a:extLst>
              <a:ext uri="{FF2B5EF4-FFF2-40B4-BE49-F238E27FC236}">
                <a16:creationId xmlns:a16="http://schemas.microsoft.com/office/drawing/2014/main" id="{C8AD4776-496A-4E38-B5FB-55DDE9924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221163"/>
            <a:ext cx="4778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>
            <a:extLst>
              <a:ext uri="{FF2B5EF4-FFF2-40B4-BE49-F238E27FC236}">
                <a16:creationId xmlns:a16="http://schemas.microsoft.com/office/drawing/2014/main" id="{413A645D-70A5-4DFD-BE36-28FAD7A55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221163"/>
            <a:ext cx="50958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1">
            <a:extLst>
              <a:ext uri="{FF2B5EF4-FFF2-40B4-BE49-F238E27FC236}">
                <a16:creationId xmlns:a16="http://schemas.microsoft.com/office/drawing/2014/main" id="{EFC163D1-5333-4034-987E-8A9C50B0F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221163"/>
            <a:ext cx="4778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2">
            <a:extLst>
              <a:ext uri="{FF2B5EF4-FFF2-40B4-BE49-F238E27FC236}">
                <a16:creationId xmlns:a16="http://schemas.microsoft.com/office/drawing/2014/main" id="{2654C102-D13C-4F5E-8C4B-900A7E8F7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221163"/>
            <a:ext cx="50958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12 CuadroTexto">
            <a:extLst>
              <a:ext uri="{FF2B5EF4-FFF2-40B4-BE49-F238E27FC236}">
                <a16:creationId xmlns:a16="http://schemas.microsoft.com/office/drawing/2014/main" id="{41DA9A55-171B-4F3E-AD35-F75934048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6563" y="214313"/>
            <a:ext cx="2143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>
                <a:solidFill>
                  <a:srgbClr val="C00000"/>
                </a:solidFill>
              </a:rPr>
              <a:t>Adrian/ Ricardo</a:t>
            </a:r>
          </a:p>
          <a:p>
            <a:pPr eaLnBrk="1" hangingPunct="1"/>
            <a:endParaRPr lang="es-ES" altLang="es-ES">
              <a:solidFill>
                <a:srgbClr val="C00000"/>
              </a:solidFill>
            </a:endParaRPr>
          </a:p>
          <a:p>
            <a:pPr eaLnBrk="1" hangingPunct="1"/>
            <a:r>
              <a:rPr lang="es-ES" altLang="es-ES">
                <a:solidFill>
                  <a:srgbClr val="C00000"/>
                </a:solidFill>
              </a:rPr>
              <a:t>ejemplos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creenshot_20190122-182120">
            <a:extLst>
              <a:ext uri="{FF2B5EF4-FFF2-40B4-BE49-F238E27FC236}">
                <a16:creationId xmlns:a16="http://schemas.microsoft.com/office/drawing/2014/main" id="{40487462-CF55-426E-A645-B0F3BCD68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765175"/>
            <a:ext cx="3052762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3">
            <a:extLst>
              <a:ext uri="{FF2B5EF4-FFF2-40B4-BE49-F238E27FC236}">
                <a16:creationId xmlns:a16="http://schemas.microsoft.com/office/drawing/2014/main" id="{59F06BFE-C3AD-41F2-96C8-FB6D04BA3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2852738"/>
            <a:ext cx="3671887" cy="2087562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BE002A7E-DA89-4703-B102-80D505523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2924175"/>
            <a:ext cx="25193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ES" sz="1400" b="1">
                <a:solidFill>
                  <a:schemeClr val="bg1"/>
                </a:solidFill>
              </a:rPr>
              <a:t>ESCENARIO DEA 2                     ADULTO</a:t>
            </a:r>
            <a:endParaRPr lang="es-ES" altLang="es-ES" sz="1400" b="1">
              <a:solidFill>
                <a:schemeClr val="bg1"/>
              </a:solidFill>
            </a:endParaRP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1F7F59A1-9EB9-44CA-A4E7-317D66652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429000"/>
            <a:ext cx="216058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s-ES_tradnl" altLang="es-ES" sz="900">
                <a:solidFill>
                  <a:schemeClr val="accent2"/>
                </a:solidFill>
              </a:rPr>
              <a:t> Tras varios análisis que NO precisa descarga – aparece un ritmo que precisa descarga gracias a la  RCP.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ES_tradnl" altLang="es-ES" sz="900">
                <a:solidFill>
                  <a:schemeClr val="accent2"/>
                </a:solidFill>
              </a:rPr>
              <a:t> La RCP mantiene el cerebro y corazón con oxígeno.</a:t>
            </a:r>
          </a:p>
          <a:p>
            <a:pPr algn="ctr" eaLnBrk="1" hangingPunct="1">
              <a:spcBef>
                <a:spcPct val="50000"/>
              </a:spcBef>
            </a:pPr>
            <a:endParaRPr lang="es-ES" altLang="es-ES" sz="800">
              <a:solidFill>
                <a:schemeClr val="bg1"/>
              </a:solidFill>
            </a:endParaRPr>
          </a:p>
        </p:txBody>
      </p:sp>
      <p:pic>
        <p:nvPicPr>
          <p:cNvPr id="18438" name="Picture 6">
            <a:extLst>
              <a:ext uri="{FF2B5EF4-FFF2-40B4-BE49-F238E27FC236}">
                <a16:creationId xmlns:a16="http://schemas.microsoft.com/office/drawing/2014/main" id="{226F0A20-F73D-40A4-88AC-A2AF9A276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25538"/>
            <a:ext cx="386556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>
            <a:extLst>
              <a:ext uri="{FF2B5EF4-FFF2-40B4-BE49-F238E27FC236}">
                <a16:creationId xmlns:a16="http://schemas.microsoft.com/office/drawing/2014/main" id="{6E35FE1B-5F08-4D29-B614-2DDDA850B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292600"/>
            <a:ext cx="3651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9">
            <a:extLst>
              <a:ext uri="{FF2B5EF4-FFF2-40B4-BE49-F238E27FC236}">
                <a16:creationId xmlns:a16="http://schemas.microsoft.com/office/drawing/2014/main" id="{0BFF4A9F-3F4E-4BB8-B927-F089C990A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292600"/>
            <a:ext cx="3333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0">
            <a:extLst>
              <a:ext uri="{FF2B5EF4-FFF2-40B4-BE49-F238E27FC236}">
                <a16:creationId xmlns:a16="http://schemas.microsoft.com/office/drawing/2014/main" id="{D2FA063F-1F27-4B79-B09B-5D8947DB5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292600"/>
            <a:ext cx="3651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1">
            <a:extLst>
              <a:ext uri="{FF2B5EF4-FFF2-40B4-BE49-F238E27FC236}">
                <a16:creationId xmlns:a16="http://schemas.microsoft.com/office/drawing/2014/main" id="{386B943D-241C-447E-8836-54718858A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92600"/>
            <a:ext cx="38417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2">
            <a:extLst>
              <a:ext uri="{FF2B5EF4-FFF2-40B4-BE49-F238E27FC236}">
                <a16:creationId xmlns:a16="http://schemas.microsoft.com/office/drawing/2014/main" id="{26282AF8-4A67-4F6C-989D-3CF016A42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292600"/>
            <a:ext cx="3857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creenshot_20190122-182120">
            <a:extLst>
              <a:ext uri="{FF2B5EF4-FFF2-40B4-BE49-F238E27FC236}">
                <a16:creationId xmlns:a16="http://schemas.microsoft.com/office/drawing/2014/main" id="{EBEA159E-AF3D-48A7-B18F-A8676D65E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765175"/>
            <a:ext cx="3052762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3">
            <a:extLst>
              <a:ext uri="{FF2B5EF4-FFF2-40B4-BE49-F238E27FC236}">
                <a16:creationId xmlns:a16="http://schemas.microsoft.com/office/drawing/2014/main" id="{93960819-653E-4F04-8B52-5B210DE12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2852738"/>
            <a:ext cx="3671887" cy="2087562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B3E5230C-28FE-4986-8DC3-4263FC3EB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2924175"/>
            <a:ext cx="25193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ES" sz="1400" b="1">
                <a:solidFill>
                  <a:schemeClr val="bg1"/>
                </a:solidFill>
              </a:rPr>
              <a:t>ESCENARIO DEA 3                     NIÑO</a:t>
            </a:r>
            <a:endParaRPr lang="es-ES" altLang="es-ES" sz="1400" b="1">
              <a:solidFill>
                <a:schemeClr val="bg1"/>
              </a:solidFill>
            </a:endParaRP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1053A0A9-8941-4E2D-A1D3-F743972E8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3500438"/>
            <a:ext cx="3357562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es-ES_tradnl" altLang="es-ES" sz="1000"/>
              <a:t> </a:t>
            </a:r>
            <a:r>
              <a:rPr lang="es-ES_tradnl" altLang="es-ES" sz="900" b="1"/>
              <a:t>Activar modo niño</a:t>
            </a:r>
          </a:p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es-ES_tradnl" altLang="es-ES" sz="900" b="1"/>
              <a:t> Fijar en posición de los parches</a:t>
            </a:r>
          </a:p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es-ES_tradnl" altLang="es-ES" sz="900" b="1"/>
              <a:t> La causa de parada cardiorespiratoria suele ser de origen respiratorio</a:t>
            </a:r>
            <a:endParaRPr lang="es-ES" altLang="es-ES" sz="900" b="1"/>
          </a:p>
        </p:txBody>
      </p:sp>
      <p:pic>
        <p:nvPicPr>
          <p:cNvPr id="19462" name="Picture 6">
            <a:extLst>
              <a:ext uri="{FF2B5EF4-FFF2-40B4-BE49-F238E27FC236}">
                <a16:creationId xmlns:a16="http://schemas.microsoft.com/office/drawing/2014/main" id="{8A9064DF-F3A0-41D5-A4AD-6272B7BBD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25538"/>
            <a:ext cx="386556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>
            <a:extLst>
              <a:ext uri="{FF2B5EF4-FFF2-40B4-BE49-F238E27FC236}">
                <a16:creationId xmlns:a16="http://schemas.microsoft.com/office/drawing/2014/main" id="{96B76410-D5BB-4845-933C-7C30B8397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292600"/>
            <a:ext cx="3651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>
            <a:extLst>
              <a:ext uri="{FF2B5EF4-FFF2-40B4-BE49-F238E27FC236}">
                <a16:creationId xmlns:a16="http://schemas.microsoft.com/office/drawing/2014/main" id="{141628B0-3208-4F23-9117-63CD38948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292600"/>
            <a:ext cx="3333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>
            <a:extLst>
              <a:ext uri="{FF2B5EF4-FFF2-40B4-BE49-F238E27FC236}">
                <a16:creationId xmlns:a16="http://schemas.microsoft.com/office/drawing/2014/main" id="{96410600-61EA-4118-A7BA-43187543B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292600"/>
            <a:ext cx="3651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2">
            <a:extLst>
              <a:ext uri="{FF2B5EF4-FFF2-40B4-BE49-F238E27FC236}">
                <a16:creationId xmlns:a16="http://schemas.microsoft.com/office/drawing/2014/main" id="{E62A7ED1-7366-4AD4-A78B-8457C5BF8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292600"/>
            <a:ext cx="3333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creenshot_20190122-182120">
            <a:extLst>
              <a:ext uri="{FF2B5EF4-FFF2-40B4-BE49-F238E27FC236}">
                <a16:creationId xmlns:a16="http://schemas.microsoft.com/office/drawing/2014/main" id="{D7E1B297-A621-4D0D-B036-E37AF2D0A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765175"/>
            <a:ext cx="3052762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3">
            <a:extLst>
              <a:ext uri="{FF2B5EF4-FFF2-40B4-BE49-F238E27FC236}">
                <a16:creationId xmlns:a16="http://schemas.microsoft.com/office/drawing/2014/main" id="{373BD20E-CD2C-4BB1-8F9A-ACB6BCD6C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2852738"/>
            <a:ext cx="3671887" cy="2087562"/>
          </a:xfrm>
          <a:prstGeom prst="roundRect">
            <a:avLst>
              <a:gd name="adj" fmla="val 16667"/>
            </a:avLst>
          </a:prstGeom>
          <a:solidFill>
            <a:srgbClr val="990000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0FF8A04B-49ED-463C-9A50-2A4B9BA62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2997200"/>
            <a:ext cx="25193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ES" sz="1400" b="1">
                <a:solidFill>
                  <a:schemeClr val="bg1"/>
                </a:solidFill>
              </a:rPr>
              <a:t>ESCENARIO DEA 4                     DEA AUTOMATICO</a:t>
            </a:r>
            <a:endParaRPr lang="es-ES" altLang="es-ES" sz="1400" b="1">
              <a:solidFill>
                <a:schemeClr val="bg1"/>
              </a:solidFill>
            </a:endParaRP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B24948A8-B195-400B-B832-0A9F214B0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3573463"/>
            <a:ext cx="216058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ES" sz="1200">
                <a:solidFill>
                  <a:schemeClr val="bg1"/>
                </a:solidFill>
              </a:rPr>
              <a:t>Funcionamiento el DEA con descarga requerida inicial</a:t>
            </a:r>
          </a:p>
          <a:p>
            <a:pPr algn="ctr" eaLnBrk="1" hangingPunct="1">
              <a:spcBef>
                <a:spcPct val="50000"/>
              </a:spcBef>
            </a:pPr>
            <a:endParaRPr lang="es-ES" altLang="es-ES" sz="1200">
              <a:solidFill>
                <a:schemeClr val="bg1"/>
              </a:solidFill>
            </a:endParaRPr>
          </a:p>
        </p:txBody>
      </p:sp>
      <p:pic>
        <p:nvPicPr>
          <p:cNvPr id="20486" name="Picture 6">
            <a:extLst>
              <a:ext uri="{FF2B5EF4-FFF2-40B4-BE49-F238E27FC236}">
                <a16:creationId xmlns:a16="http://schemas.microsoft.com/office/drawing/2014/main" id="{A48827F2-3C8D-4139-9AAC-590F0798B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25538"/>
            <a:ext cx="386556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>
            <a:extLst>
              <a:ext uri="{FF2B5EF4-FFF2-40B4-BE49-F238E27FC236}">
                <a16:creationId xmlns:a16="http://schemas.microsoft.com/office/drawing/2014/main" id="{57D58982-2D2B-497D-A273-ABA80993A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221163"/>
            <a:ext cx="4778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>
            <a:extLst>
              <a:ext uri="{FF2B5EF4-FFF2-40B4-BE49-F238E27FC236}">
                <a16:creationId xmlns:a16="http://schemas.microsoft.com/office/drawing/2014/main" id="{65BD5A3C-B617-47A9-9FE1-CB6831B49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221163"/>
            <a:ext cx="50958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>
            <a:extLst>
              <a:ext uri="{FF2B5EF4-FFF2-40B4-BE49-F238E27FC236}">
                <a16:creationId xmlns:a16="http://schemas.microsoft.com/office/drawing/2014/main" id="{5BD4BCED-DCE8-4DFD-90C7-9E0C6C818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221163"/>
            <a:ext cx="4778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>
            <a:extLst>
              <a:ext uri="{FF2B5EF4-FFF2-40B4-BE49-F238E27FC236}">
                <a16:creationId xmlns:a16="http://schemas.microsoft.com/office/drawing/2014/main" id="{B1EE9DF7-384E-4985-AA5E-14819C9EF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221163"/>
            <a:ext cx="50958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make">
            <a:extLst>
              <a:ext uri="{FF2B5EF4-FFF2-40B4-BE49-F238E27FC236}">
                <a16:creationId xmlns:a16="http://schemas.microsoft.com/office/drawing/2014/main" id="{1015087C-3FA1-4EED-9F06-9C7B36370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6334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aed training box">
            <a:extLst>
              <a:ext uri="{FF2B5EF4-FFF2-40B4-BE49-F238E27FC236}">
                <a16:creationId xmlns:a16="http://schemas.microsoft.com/office/drawing/2014/main" id="{F25EDE40-9F1E-4BA1-A9FC-B476B462B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0350"/>
            <a:ext cx="7699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el abc que salva vidas logo">
            <a:extLst>
              <a:ext uri="{FF2B5EF4-FFF2-40B4-BE49-F238E27FC236}">
                <a16:creationId xmlns:a16="http://schemas.microsoft.com/office/drawing/2014/main" id="{C00FDFE3-02DA-47A4-AF32-09EB159B0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437063"/>
            <a:ext cx="1905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7">
            <a:extLst>
              <a:ext uri="{FF2B5EF4-FFF2-40B4-BE49-F238E27FC236}">
                <a16:creationId xmlns:a16="http://schemas.microsoft.com/office/drawing/2014/main" id="{DC29CDE4-1515-4797-A394-71F6D1197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500438"/>
            <a:ext cx="201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>
                <a:solidFill>
                  <a:srgbClr val="66CCFF"/>
                </a:solidFill>
                <a:latin typeface="Aharoni" panose="02010803020104030203" pitchFamily="2" charset="-79"/>
              </a:rPr>
              <a:t>BIENVENIDOS</a:t>
            </a:r>
            <a:endParaRPr lang="es-ES" altLang="es-ES">
              <a:solidFill>
                <a:srgbClr val="66CCFF"/>
              </a:solidFill>
              <a:latin typeface="Aharoni" panose="02010803020104030203" pitchFamily="2" charset="-79"/>
            </a:endParaRPr>
          </a:p>
        </p:txBody>
      </p:sp>
      <p:pic>
        <p:nvPicPr>
          <p:cNvPr id="3078" name="Picture 8" descr="learn">
            <a:extLst>
              <a:ext uri="{FF2B5EF4-FFF2-40B4-BE49-F238E27FC236}">
                <a16:creationId xmlns:a16="http://schemas.microsoft.com/office/drawing/2014/main" id="{11AB2D8E-0ECB-493F-B377-B92A60BD3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143000"/>
            <a:ext cx="6889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9" descr="teach">
            <a:extLst>
              <a:ext uri="{FF2B5EF4-FFF2-40B4-BE49-F238E27FC236}">
                <a16:creationId xmlns:a16="http://schemas.microsoft.com/office/drawing/2014/main" id="{A18C2DFD-1488-4C36-AC8A-708B66257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92375"/>
            <a:ext cx="635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0" descr="train">
            <a:extLst>
              <a:ext uri="{FF2B5EF4-FFF2-40B4-BE49-F238E27FC236}">
                <a16:creationId xmlns:a16="http://schemas.microsoft.com/office/drawing/2014/main" id="{2B5EB2B6-02C0-41E2-96C2-866311187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492375"/>
            <a:ext cx="7207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1" descr="share">
            <a:extLst>
              <a:ext uri="{FF2B5EF4-FFF2-40B4-BE49-F238E27FC236}">
                <a16:creationId xmlns:a16="http://schemas.microsoft.com/office/drawing/2014/main" id="{4A69DACE-E1F6-4B86-A866-B398A0137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916113"/>
            <a:ext cx="639762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 Box 12">
            <a:extLst>
              <a:ext uri="{FF2B5EF4-FFF2-40B4-BE49-F238E27FC236}">
                <a16:creationId xmlns:a16="http://schemas.microsoft.com/office/drawing/2014/main" id="{A2A5ECF4-F0EF-4B9C-83B6-2376D24BB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005263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ES">
                <a:solidFill>
                  <a:srgbClr val="66CCFF"/>
                </a:solidFill>
                <a:latin typeface="Aharoni" panose="02010803020104030203" pitchFamily="2" charset="-79"/>
              </a:rPr>
              <a:t>COMENZAR</a:t>
            </a:r>
            <a:endParaRPr lang="es-ES" altLang="es-ES">
              <a:solidFill>
                <a:srgbClr val="66CCFF"/>
              </a:solidFill>
              <a:latin typeface="Aharoni" panose="02010803020104030203" pitchFamily="2" charset="-79"/>
            </a:endParaRPr>
          </a:p>
        </p:txBody>
      </p:sp>
      <p:sp>
        <p:nvSpPr>
          <p:cNvPr id="3083" name="Text Box 13">
            <a:extLst>
              <a:ext uri="{FF2B5EF4-FFF2-40B4-BE49-F238E27FC236}">
                <a16:creationId xmlns:a16="http://schemas.microsoft.com/office/drawing/2014/main" id="{455F88D7-572E-45A9-A701-20679F10A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005263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ES">
                <a:solidFill>
                  <a:srgbClr val="66CCFF"/>
                </a:solidFill>
                <a:latin typeface="Aharoni" panose="02010803020104030203" pitchFamily="2" charset="-79"/>
              </a:rPr>
              <a:t>TUTORIAL</a:t>
            </a:r>
            <a:endParaRPr lang="es-ES" altLang="es-ES">
              <a:solidFill>
                <a:srgbClr val="66CCFF"/>
              </a:solidFill>
              <a:latin typeface="Aharoni" panose="02010803020104030203" pitchFamily="2" charset="-79"/>
            </a:endParaRPr>
          </a:p>
        </p:txBody>
      </p:sp>
      <p:pic>
        <p:nvPicPr>
          <p:cNvPr id="3084" name="Picture 14" descr="aed training box">
            <a:extLst>
              <a:ext uri="{FF2B5EF4-FFF2-40B4-BE49-F238E27FC236}">
                <a16:creationId xmlns:a16="http://schemas.microsoft.com/office/drawing/2014/main" id="{994B3112-C2BD-4FB1-BD9E-5B0CEDB4F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500188"/>
            <a:ext cx="7699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5" name="25 Grupo">
            <a:extLst>
              <a:ext uri="{FF2B5EF4-FFF2-40B4-BE49-F238E27FC236}">
                <a16:creationId xmlns:a16="http://schemas.microsoft.com/office/drawing/2014/main" id="{C65EEC1B-8986-46A9-A450-393C62FC2139}"/>
              </a:ext>
            </a:extLst>
          </p:cNvPr>
          <p:cNvGrpSpPr>
            <a:grpSpLocks/>
          </p:cNvGrpSpPr>
          <p:nvPr/>
        </p:nvGrpSpPr>
        <p:grpSpPr bwMode="auto">
          <a:xfrm>
            <a:off x="500063" y="5786438"/>
            <a:ext cx="2289175" cy="433387"/>
            <a:chOff x="4722813" y="1628775"/>
            <a:chExt cx="2289175" cy="433388"/>
          </a:xfrm>
        </p:grpSpPr>
        <p:pic>
          <p:nvPicPr>
            <p:cNvPr id="3095" name="Picture 15" descr="make">
              <a:extLst>
                <a:ext uri="{FF2B5EF4-FFF2-40B4-BE49-F238E27FC236}">
                  <a16:creationId xmlns:a16="http://schemas.microsoft.com/office/drawing/2014/main" id="{3F37310F-B615-481A-86DE-DCDAA4252B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813" y="1628775"/>
              <a:ext cx="3810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6" name="Picture 16" descr="learn">
              <a:extLst>
                <a:ext uri="{FF2B5EF4-FFF2-40B4-BE49-F238E27FC236}">
                  <a16:creationId xmlns:a16="http://schemas.microsoft.com/office/drawing/2014/main" id="{198E10B7-E1B4-4267-947F-95C0D30C6C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263" y="1628775"/>
              <a:ext cx="414337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7" name="Picture 17" descr="share">
              <a:extLst>
                <a:ext uri="{FF2B5EF4-FFF2-40B4-BE49-F238E27FC236}">
                  <a16:creationId xmlns:a16="http://schemas.microsoft.com/office/drawing/2014/main" id="{DF3F550C-6E65-4162-A58B-937573CDE1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125" y="1628775"/>
              <a:ext cx="423863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8" name="Picture 18" descr="teach">
              <a:extLst>
                <a:ext uri="{FF2B5EF4-FFF2-40B4-BE49-F238E27FC236}">
                  <a16:creationId xmlns:a16="http://schemas.microsoft.com/office/drawing/2014/main" id="{A1140FDB-AF51-4C32-8EB3-2E3868BDDD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1500" y="1628775"/>
              <a:ext cx="382588" cy="43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9" name="Picture 19" descr="train">
              <a:extLst>
                <a:ext uri="{FF2B5EF4-FFF2-40B4-BE49-F238E27FC236}">
                  <a16:creationId xmlns:a16="http://schemas.microsoft.com/office/drawing/2014/main" id="{294D0301-7170-402B-91E8-51353463C2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888" y="1628775"/>
              <a:ext cx="4318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86" name="Text Box 20">
            <a:extLst>
              <a:ext uri="{FF2B5EF4-FFF2-40B4-BE49-F238E27FC236}">
                <a16:creationId xmlns:a16="http://schemas.microsoft.com/office/drawing/2014/main" id="{61E02DC7-4B8B-41C8-8004-A9233C981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2786063"/>
            <a:ext cx="2016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ES" sz="1400">
                <a:latin typeface="Aharoni" panose="02010803020104030203" pitchFamily="2" charset="-79"/>
              </a:rPr>
              <a:t>BIENVENIDOS</a:t>
            </a:r>
            <a:endParaRPr lang="es-ES" altLang="es-ES" sz="1400">
              <a:latin typeface="Aharoni" panose="02010803020104030203" pitchFamily="2" charset="-79"/>
            </a:endParaRPr>
          </a:p>
        </p:txBody>
      </p:sp>
      <p:sp>
        <p:nvSpPr>
          <p:cNvPr id="28693" name="Text Box 21">
            <a:extLst>
              <a:ext uri="{FF2B5EF4-FFF2-40B4-BE49-F238E27FC236}">
                <a16:creationId xmlns:a16="http://schemas.microsoft.com/office/drawing/2014/main" id="{9F7A7817-88FA-4810-AD41-C4B3CFDA6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3929063"/>
            <a:ext cx="1368425" cy="307975"/>
          </a:xfrm>
          <a:prstGeom prst="rect">
            <a:avLst/>
          </a:prstGeom>
          <a:solidFill>
            <a:srgbClr val="66CCFF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1400" dirty="0">
                <a:latin typeface="Aharoni" pitchFamily="2" charset="-79"/>
                <a:cs typeface="Arial" charset="0"/>
              </a:rPr>
              <a:t>TUTORIAL</a:t>
            </a:r>
            <a:endParaRPr lang="es-ES" sz="1400" dirty="0">
              <a:latin typeface="Aharoni" pitchFamily="2" charset="-79"/>
              <a:cs typeface="Arial" charset="0"/>
            </a:endParaRPr>
          </a:p>
        </p:txBody>
      </p:sp>
      <p:sp>
        <p:nvSpPr>
          <p:cNvPr id="3088" name="Text Box 22">
            <a:extLst>
              <a:ext uri="{FF2B5EF4-FFF2-40B4-BE49-F238E27FC236}">
                <a16:creationId xmlns:a16="http://schemas.microsoft.com/office/drawing/2014/main" id="{A4E70A9B-A340-4BCD-812E-697302C0C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0" y="3929063"/>
            <a:ext cx="1298575" cy="307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ES" sz="1400">
                <a:latin typeface="Aharoni" panose="02010803020104030203" pitchFamily="2" charset="-79"/>
              </a:rPr>
              <a:t>COMENZAR</a:t>
            </a:r>
            <a:endParaRPr lang="es-ES" altLang="es-ES" sz="1400">
              <a:latin typeface="Aharoni" panose="02010803020104030203" pitchFamily="2" charset="-79"/>
            </a:endParaRPr>
          </a:p>
        </p:txBody>
      </p:sp>
      <p:pic>
        <p:nvPicPr>
          <p:cNvPr id="3089" name="Picture 23" descr="el abc que salva vidas logo">
            <a:extLst>
              <a:ext uri="{FF2B5EF4-FFF2-40B4-BE49-F238E27FC236}">
                <a16:creationId xmlns:a16="http://schemas.microsoft.com/office/drawing/2014/main" id="{AD619EF7-5DDF-4A58-B9CF-9C37F91E7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5214938"/>
            <a:ext cx="1905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4" descr="make">
            <a:extLst>
              <a:ext uri="{FF2B5EF4-FFF2-40B4-BE49-F238E27FC236}">
                <a16:creationId xmlns:a16="http://schemas.microsoft.com/office/drawing/2014/main" id="{B2F614D7-4DD9-46E5-B43C-23CE468FF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500438"/>
            <a:ext cx="3143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8" descr="learn">
            <a:extLst>
              <a:ext uri="{FF2B5EF4-FFF2-40B4-BE49-F238E27FC236}">
                <a16:creationId xmlns:a16="http://schemas.microsoft.com/office/drawing/2014/main" id="{0D536E09-C8C8-45F1-B1E0-E3C4E010D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3500438"/>
            <a:ext cx="3460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0" descr="train">
            <a:extLst>
              <a:ext uri="{FF2B5EF4-FFF2-40B4-BE49-F238E27FC236}">
                <a16:creationId xmlns:a16="http://schemas.microsoft.com/office/drawing/2014/main" id="{95DC4CD8-2F51-465E-87F7-550735BD2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3500438"/>
            <a:ext cx="3571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9" descr="teach">
            <a:extLst>
              <a:ext uri="{FF2B5EF4-FFF2-40B4-BE49-F238E27FC236}">
                <a16:creationId xmlns:a16="http://schemas.microsoft.com/office/drawing/2014/main" id="{3762FBB7-C08A-4144-9C1B-2014E6C7A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00438"/>
            <a:ext cx="3143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26 Rectángulo redondeado">
            <a:extLst>
              <a:ext uri="{FF2B5EF4-FFF2-40B4-BE49-F238E27FC236}">
                <a16:creationId xmlns:a16="http://schemas.microsoft.com/office/drawing/2014/main" id="{A1252DB4-C9A7-438D-8C54-2EF7F7BFBD29}"/>
              </a:ext>
            </a:extLst>
          </p:cNvPr>
          <p:cNvSpPr/>
          <p:nvPr/>
        </p:nvSpPr>
        <p:spPr>
          <a:xfrm>
            <a:off x="4786313" y="785813"/>
            <a:ext cx="3286125" cy="54292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C9005AB-422B-4248-BDCA-8F9ACBF577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s-ES_tradnl" altLang="es-ES"/>
              <a:t>Mando </a:t>
            </a:r>
            <a:r>
              <a:rPr lang="es-ES_tradnl" altLang="es-ES" sz="1400">
                <a:solidFill>
                  <a:srgbClr val="C00000"/>
                </a:solidFill>
              </a:rPr>
              <a:t>falta imagen de descarga y de parches</a:t>
            </a:r>
            <a:endParaRPr lang="es-ES" altLang="es-ES" sz="1400">
              <a:solidFill>
                <a:srgbClr val="C00000"/>
              </a:solidFill>
            </a:endParaRPr>
          </a:p>
        </p:txBody>
      </p:sp>
      <p:pic>
        <p:nvPicPr>
          <p:cNvPr id="21507" name="Picture 4" descr="MANDO">
            <a:extLst>
              <a:ext uri="{FF2B5EF4-FFF2-40B4-BE49-F238E27FC236}">
                <a16:creationId xmlns:a16="http://schemas.microsoft.com/office/drawing/2014/main" id="{A88EE9F4-DEC3-4619-BFCD-4DDD736D5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2551112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>
            <a:extLst>
              <a:ext uri="{FF2B5EF4-FFF2-40B4-BE49-F238E27FC236}">
                <a16:creationId xmlns:a16="http://schemas.microsoft.com/office/drawing/2014/main" id="{97D57FA8-17A4-4885-A168-C10C63D55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700213"/>
            <a:ext cx="20685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>
            <a:extLst>
              <a:ext uri="{FF2B5EF4-FFF2-40B4-BE49-F238E27FC236}">
                <a16:creationId xmlns:a16="http://schemas.microsoft.com/office/drawing/2014/main" id="{F91ACC22-46F9-4E23-B7AA-13FEDB4CC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933825"/>
            <a:ext cx="13589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7">
            <a:extLst>
              <a:ext uri="{FF2B5EF4-FFF2-40B4-BE49-F238E27FC236}">
                <a16:creationId xmlns:a16="http://schemas.microsoft.com/office/drawing/2014/main" id="{3AAB5CD4-4F10-4B98-B805-ADEB0B818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1844675"/>
            <a:ext cx="20875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/>
              <a:t>Pausa-Play superpuestos</a:t>
            </a:r>
            <a:endParaRPr lang="es-ES" altLang="es-ES"/>
          </a:p>
        </p:txBody>
      </p:sp>
      <p:sp>
        <p:nvSpPr>
          <p:cNvPr id="21511" name="Text Box 8">
            <a:extLst>
              <a:ext uri="{FF2B5EF4-FFF2-40B4-BE49-F238E27FC236}">
                <a16:creationId xmlns:a16="http://schemas.microsoft.com/office/drawing/2014/main" id="{1460F762-2469-48E4-83FD-47C4D4A88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4076700"/>
            <a:ext cx="20875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/>
              <a:t>Parches deficientes</a:t>
            </a:r>
            <a:endParaRPr lang="es-ES" altLang="es-ES"/>
          </a:p>
        </p:txBody>
      </p:sp>
      <p:pic>
        <p:nvPicPr>
          <p:cNvPr id="21512" name="Picture 9">
            <a:extLst>
              <a:ext uri="{FF2B5EF4-FFF2-40B4-BE49-F238E27FC236}">
                <a16:creationId xmlns:a16="http://schemas.microsoft.com/office/drawing/2014/main" id="{8A809DDA-A2BC-4C47-BF43-E2DBF92DE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08275"/>
            <a:ext cx="1054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 Box 10">
            <a:extLst>
              <a:ext uri="{FF2B5EF4-FFF2-40B4-BE49-F238E27FC236}">
                <a16:creationId xmlns:a16="http://schemas.microsoft.com/office/drawing/2014/main" id="{29109FF8-552B-4EB7-B989-92AA0049A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2924175"/>
            <a:ext cx="20875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/>
              <a:t>Paso a analisis para descarga</a:t>
            </a:r>
            <a:endParaRPr lang="es-ES" altLang="es-ES"/>
          </a:p>
        </p:txBody>
      </p:sp>
      <p:sp>
        <p:nvSpPr>
          <p:cNvPr id="21514" name="AutoShape 12" descr="Resultado de imagen de forward sign">
            <a:extLst>
              <a:ext uri="{FF2B5EF4-FFF2-40B4-BE49-F238E27FC236}">
                <a16:creationId xmlns:a16="http://schemas.microsoft.com/office/drawing/2014/main" id="{001B2F48-622F-46BD-884C-6C6434862B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1515" name="Picture 13" descr="foward">
            <a:extLst>
              <a:ext uri="{FF2B5EF4-FFF2-40B4-BE49-F238E27FC236}">
                <a16:creationId xmlns:a16="http://schemas.microsoft.com/office/drawing/2014/main" id="{886F44E4-4544-465F-941B-33E4074F0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868863"/>
            <a:ext cx="1028700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Text Box 14">
            <a:extLst>
              <a:ext uri="{FF2B5EF4-FFF2-40B4-BE49-F238E27FC236}">
                <a16:creationId xmlns:a16="http://schemas.microsoft.com/office/drawing/2014/main" id="{8697DA62-F700-4B08-BBF4-509927553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5229225"/>
            <a:ext cx="2087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/>
              <a:t>Avanzar paso</a:t>
            </a:r>
            <a:endParaRPr lang="es-ES" altLang="es-ES"/>
          </a:p>
        </p:txBody>
      </p:sp>
      <p:sp>
        <p:nvSpPr>
          <p:cNvPr id="21517" name="14 Rectángulo">
            <a:extLst>
              <a:ext uri="{FF2B5EF4-FFF2-40B4-BE49-F238E27FC236}">
                <a16:creationId xmlns:a16="http://schemas.microsoft.com/office/drawing/2014/main" id="{25E945AE-D1FA-47EE-81E3-7FA6002FE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214313"/>
            <a:ext cx="85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>
                <a:solidFill>
                  <a:srgbClr val="C00000"/>
                </a:solidFill>
              </a:rPr>
              <a:t>Adrian</a:t>
            </a:r>
            <a:endParaRPr lang="es-ES" altLang="es-ES"/>
          </a:p>
        </p:txBody>
      </p:sp>
      <p:cxnSp>
        <p:nvCxnSpPr>
          <p:cNvPr id="17" name="16 Conector recto de flecha">
            <a:extLst>
              <a:ext uri="{FF2B5EF4-FFF2-40B4-BE49-F238E27FC236}">
                <a16:creationId xmlns:a16="http://schemas.microsoft.com/office/drawing/2014/main" id="{DA665C4F-D20F-4701-A6D6-A0592E7B055F}"/>
              </a:ext>
            </a:extLst>
          </p:cNvPr>
          <p:cNvCxnSpPr/>
          <p:nvPr/>
        </p:nvCxnSpPr>
        <p:spPr>
          <a:xfrm rot="10800000" flipV="1">
            <a:off x="1428750" y="1071563"/>
            <a:ext cx="3571875" cy="15001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>
            <a:extLst>
              <a:ext uri="{FF2B5EF4-FFF2-40B4-BE49-F238E27FC236}">
                <a16:creationId xmlns:a16="http://schemas.microsoft.com/office/drawing/2014/main" id="{55E9E657-66A6-4154-BAF2-5D3B158DAB67}"/>
              </a:ext>
            </a:extLst>
          </p:cNvPr>
          <p:cNvCxnSpPr/>
          <p:nvPr/>
        </p:nvCxnSpPr>
        <p:spPr>
          <a:xfrm rot="10800000" flipV="1">
            <a:off x="1785938" y="1071563"/>
            <a:ext cx="4143375" cy="15716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>
            <a:extLst>
              <a:ext uri="{FF2B5EF4-FFF2-40B4-BE49-F238E27FC236}">
                <a16:creationId xmlns:a16="http://schemas.microsoft.com/office/drawing/2014/main" id="{B3186BEB-70DA-40E7-A768-A2412BE9F42B}"/>
              </a:ext>
            </a:extLst>
          </p:cNvPr>
          <p:cNvCxnSpPr/>
          <p:nvPr/>
        </p:nvCxnSpPr>
        <p:spPr>
          <a:xfrm rot="10800000">
            <a:off x="1928813" y="2857500"/>
            <a:ext cx="3000375" cy="15001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>
            <a:extLst>
              <a:ext uri="{FF2B5EF4-FFF2-40B4-BE49-F238E27FC236}">
                <a16:creationId xmlns:a16="http://schemas.microsoft.com/office/drawing/2014/main" id="{552C619C-BBA7-432A-A322-418F449E57C9}"/>
              </a:ext>
            </a:extLst>
          </p:cNvPr>
          <p:cNvCxnSpPr/>
          <p:nvPr/>
        </p:nvCxnSpPr>
        <p:spPr>
          <a:xfrm rot="10800000">
            <a:off x="1357313" y="2643188"/>
            <a:ext cx="3500437" cy="4286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aed training box">
            <a:extLst>
              <a:ext uri="{FF2B5EF4-FFF2-40B4-BE49-F238E27FC236}">
                <a16:creationId xmlns:a16="http://schemas.microsoft.com/office/drawing/2014/main" id="{52548316-F484-4399-8378-D46378ACE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92868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6" descr="el abc que salva vidas logo">
            <a:extLst>
              <a:ext uri="{FF2B5EF4-FFF2-40B4-BE49-F238E27FC236}">
                <a16:creationId xmlns:a16="http://schemas.microsoft.com/office/drawing/2014/main" id="{5BB43061-545B-4FF4-BFDA-15DE5AD1A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5072063"/>
            <a:ext cx="291306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4 CuadroTexto">
            <a:extLst>
              <a:ext uri="{FF2B5EF4-FFF2-40B4-BE49-F238E27FC236}">
                <a16:creationId xmlns:a16="http://schemas.microsoft.com/office/drawing/2014/main" id="{20C909CC-0016-4717-BAD6-ACEF0D4E6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75" y="2000250"/>
            <a:ext cx="2143125" cy="3698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>
                <a:solidFill>
                  <a:schemeClr val="bg1"/>
                </a:solidFill>
                <a:latin typeface="Gill Sans MT Condensed" panose="020B0506020104020203" pitchFamily="34" charset="0"/>
              </a:rPr>
              <a:t>PRACTICE MAKES PROGRESS</a:t>
            </a:r>
          </a:p>
        </p:txBody>
      </p:sp>
      <p:sp>
        <p:nvSpPr>
          <p:cNvPr id="22533" name="5 CuadroTexto">
            <a:extLst>
              <a:ext uri="{FF2B5EF4-FFF2-40B4-BE49-F238E27FC236}">
                <a16:creationId xmlns:a16="http://schemas.microsoft.com/office/drawing/2014/main" id="{91C9066F-266A-493F-907A-166DD5395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714375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>
                <a:latin typeface="Aharoni" panose="02010803020104030203" pitchFamily="2" charset="-79"/>
                <a:cs typeface="Aharoni" panose="02010803020104030203" pitchFamily="2" charset="-79"/>
              </a:rPr>
              <a:t>CIERRE   APP???</a:t>
            </a:r>
          </a:p>
        </p:txBody>
      </p:sp>
      <p:sp>
        <p:nvSpPr>
          <p:cNvPr id="22534" name="6 CuadroTexto">
            <a:extLst>
              <a:ext uri="{FF2B5EF4-FFF2-40B4-BE49-F238E27FC236}">
                <a16:creationId xmlns:a16="http://schemas.microsoft.com/office/drawing/2014/main" id="{C41E54B6-FD23-4243-B859-5B9498324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928813"/>
            <a:ext cx="2143125" cy="36988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>
                <a:solidFill>
                  <a:schemeClr val="bg1"/>
                </a:solidFill>
                <a:latin typeface="Gill Sans MT Condensed" panose="020B0506020104020203" pitchFamily="34" charset="0"/>
              </a:rPr>
              <a:t>¿HASTA PRONTO?</a:t>
            </a:r>
          </a:p>
        </p:txBody>
      </p:sp>
      <p:pic>
        <p:nvPicPr>
          <p:cNvPr id="22535" name="Picture 11" descr="share">
            <a:extLst>
              <a:ext uri="{FF2B5EF4-FFF2-40B4-BE49-F238E27FC236}">
                <a16:creationId xmlns:a16="http://schemas.microsoft.com/office/drawing/2014/main" id="{057BC683-E467-45F0-85A9-E96BF15F1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29000"/>
            <a:ext cx="150653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8 CuadroTexto">
            <a:extLst>
              <a:ext uri="{FF2B5EF4-FFF2-40B4-BE49-F238E27FC236}">
                <a16:creationId xmlns:a16="http://schemas.microsoft.com/office/drawing/2014/main" id="{09671C5C-DB06-4633-B639-35B8DFA06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25" y="5857875"/>
            <a:ext cx="2786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400">
                <a:latin typeface="Gill Sans MT Condensed" panose="020B0506020104020203" pitchFamily="34" charset="0"/>
              </a:rPr>
              <a:t>www.aedtrainingbox.com</a:t>
            </a:r>
          </a:p>
        </p:txBody>
      </p:sp>
      <p:pic>
        <p:nvPicPr>
          <p:cNvPr id="22537" name="Picture 11" descr="share">
            <a:extLst>
              <a:ext uri="{FF2B5EF4-FFF2-40B4-BE49-F238E27FC236}">
                <a16:creationId xmlns:a16="http://schemas.microsoft.com/office/drawing/2014/main" id="{04B97EBF-F137-461E-B7F5-D0E988C18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928938"/>
            <a:ext cx="1582738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 redondeado">
            <a:extLst>
              <a:ext uri="{FF2B5EF4-FFF2-40B4-BE49-F238E27FC236}">
                <a16:creationId xmlns:a16="http://schemas.microsoft.com/office/drawing/2014/main" id="{055E29F2-462F-4A7B-9B6B-53EADB5CD8B8}"/>
              </a:ext>
            </a:extLst>
          </p:cNvPr>
          <p:cNvSpPr/>
          <p:nvPr/>
        </p:nvSpPr>
        <p:spPr>
          <a:xfrm>
            <a:off x="5357813" y="571500"/>
            <a:ext cx="3286125" cy="56435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22539" name="Picture 6" descr="el abc que salva vidas logo">
            <a:extLst>
              <a:ext uri="{FF2B5EF4-FFF2-40B4-BE49-F238E27FC236}">
                <a16:creationId xmlns:a16="http://schemas.microsoft.com/office/drawing/2014/main" id="{E60E71AA-2349-416F-B997-BEDEF7B32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072063"/>
            <a:ext cx="291306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Screenshot_20190122-182205">
            <a:extLst>
              <a:ext uri="{FF2B5EF4-FFF2-40B4-BE49-F238E27FC236}">
                <a16:creationId xmlns:a16="http://schemas.microsoft.com/office/drawing/2014/main" id="{62F458BB-53FE-4487-953A-B7D75E646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714500"/>
            <a:ext cx="2662238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4 Rectángulo">
            <a:extLst>
              <a:ext uri="{FF2B5EF4-FFF2-40B4-BE49-F238E27FC236}">
                <a16:creationId xmlns:a16="http://schemas.microsoft.com/office/drawing/2014/main" id="{4C39AA68-13B9-4049-94DC-81C213480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500063"/>
            <a:ext cx="1941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>
                <a:solidFill>
                  <a:srgbClr val="C00000"/>
                </a:solidFill>
              </a:rPr>
              <a:t>MODO ALUMNO</a:t>
            </a:r>
            <a:endParaRPr lang="es-ES" altLang="es-E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Screenshot_20190122-182211">
            <a:extLst>
              <a:ext uri="{FF2B5EF4-FFF2-40B4-BE49-F238E27FC236}">
                <a16:creationId xmlns:a16="http://schemas.microsoft.com/office/drawing/2014/main" id="{94FFF094-AC8E-4FBF-B57C-066C5CB2E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3562350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creenshot_20190122-181915">
            <a:extLst>
              <a:ext uri="{FF2B5EF4-FFF2-40B4-BE49-F238E27FC236}">
                <a16:creationId xmlns:a16="http://schemas.microsoft.com/office/drawing/2014/main" id="{886AF69E-E7AD-496A-9866-18DBADD86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71500"/>
            <a:ext cx="3362325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aed training box">
            <a:extLst>
              <a:ext uri="{FF2B5EF4-FFF2-40B4-BE49-F238E27FC236}">
                <a16:creationId xmlns:a16="http://schemas.microsoft.com/office/drawing/2014/main" id="{79CEA3A6-504E-4461-B062-7C79BF086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143000"/>
            <a:ext cx="70008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el abc que salva vidas logo">
            <a:extLst>
              <a:ext uri="{FF2B5EF4-FFF2-40B4-BE49-F238E27FC236}">
                <a16:creationId xmlns:a16="http://schemas.microsoft.com/office/drawing/2014/main" id="{80130E82-4F82-45D4-9CFB-B6BCFC01C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516563"/>
            <a:ext cx="291306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7 CuadroTexto">
            <a:extLst>
              <a:ext uri="{FF2B5EF4-FFF2-40B4-BE49-F238E27FC236}">
                <a16:creationId xmlns:a16="http://schemas.microsoft.com/office/drawing/2014/main" id="{88F1B6E1-55FA-4FC9-B0DC-EE9BA7BD3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2071688"/>
            <a:ext cx="3857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400" b="1">
                <a:latin typeface="Agency FB" panose="020B0503020202020204" pitchFamily="34" charset="0"/>
              </a:rPr>
              <a:t>CREA </a:t>
            </a:r>
            <a:r>
              <a:rPr lang="es-ES" altLang="es-ES" sz="1400" b="1">
                <a:solidFill>
                  <a:schemeClr val="accent2"/>
                </a:solidFill>
                <a:latin typeface="Agency FB" panose="020B0503020202020204" pitchFamily="34" charset="0"/>
              </a:rPr>
              <a:t>UN CODIGO </a:t>
            </a:r>
          </a:p>
          <a:p>
            <a:pPr algn="ctr" eaLnBrk="1" hangingPunct="1"/>
            <a:r>
              <a:rPr lang="es-ES" altLang="es-ES" sz="1400" b="1">
                <a:latin typeface="Agency FB" panose="020B0503020202020204" pitchFamily="34" charset="0"/>
              </a:rPr>
              <a:t>PARA QUE TUS ALUMNOS </a:t>
            </a:r>
          </a:p>
          <a:p>
            <a:pPr algn="ctr" eaLnBrk="1" hangingPunct="1"/>
            <a:r>
              <a:rPr lang="es-ES" altLang="es-ES" sz="1400" b="1">
                <a:latin typeface="Agency FB" panose="020B0503020202020204" pitchFamily="34" charset="0"/>
              </a:rPr>
              <a:t>SE UNAN AL ENTRENAMIENTO</a:t>
            </a:r>
          </a:p>
        </p:txBody>
      </p:sp>
      <p:sp>
        <p:nvSpPr>
          <p:cNvPr id="4102" name="8 CuadroTexto">
            <a:extLst>
              <a:ext uri="{FF2B5EF4-FFF2-40B4-BE49-F238E27FC236}">
                <a16:creationId xmlns:a16="http://schemas.microsoft.com/office/drawing/2014/main" id="{04085721-D598-4AD2-8818-86722C53A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75" y="3357563"/>
            <a:ext cx="1928813" cy="4619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400" b="1">
                <a:solidFill>
                  <a:srgbClr val="C00000"/>
                </a:solidFill>
                <a:latin typeface="Agency FB" panose="020B0503020202020204" pitchFamily="34" charset="0"/>
              </a:rPr>
              <a:t>CREAR CODÍGO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Screenshot_20190122-181923">
            <a:extLst>
              <a:ext uri="{FF2B5EF4-FFF2-40B4-BE49-F238E27FC236}">
                <a16:creationId xmlns:a16="http://schemas.microsoft.com/office/drawing/2014/main" id="{269DDFF3-EA13-4007-AD2C-22BCBADAF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3482975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>
            <a:extLst>
              <a:ext uri="{FF2B5EF4-FFF2-40B4-BE49-F238E27FC236}">
                <a16:creationId xmlns:a16="http://schemas.microsoft.com/office/drawing/2014/main" id="{D5957ED8-9733-487C-A3D6-654B56492F48}"/>
              </a:ext>
            </a:extLst>
          </p:cNvPr>
          <p:cNvSpPr/>
          <p:nvPr/>
        </p:nvSpPr>
        <p:spPr>
          <a:xfrm>
            <a:off x="357158" y="3286124"/>
            <a:ext cx="314701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macao74</a:t>
            </a:r>
          </a:p>
        </p:txBody>
      </p:sp>
      <p:cxnSp>
        <p:nvCxnSpPr>
          <p:cNvPr id="8" name="7 Conector recto de flecha">
            <a:extLst>
              <a:ext uri="{FF2B5EF4-FFF2-40B4-BE49-F238E27FC236}">
                <a16:creationId xmlns:a16="http://schemas.microsoft.com/office/drawing/2014/main" id="{59D2B052-98B6-464F-8DF8-E3174B3F523E}"/>
              </a:ext>
            </a:extLst>
          </p:cNvPr>
          <p:cNvCxnSpPr>
            <a:endCxn id="6" idx="0"/>
          </p:cNvCxnSpPr>
          <p:nvPr/>
        </p:nvCxnSpPr>
        <p:spPr>
          <a:xfrm rot="16200000" flipH="1">
            <a:off x="1250950" y="2606675"/>
            <a:ext cx="1285875" cy="73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8 CuadroTexto">
            <a:extLst>
              <a:ext uri="{FF2B5EF4-FFF2-40B4-BE49-F238E27FC236}">
                <a16:creationId xmlns:a16="http://schemas.microsoft.com/office/drawing/2014/main" id="{A04E3970-314C-4489-8ADF-CC80A63D1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5072063"/>
            <a:ext cx="1785937" cy="369887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b="1">
                <a:solidFill>
                  <a:schemeClr val="bg1"/>
                </a:solidFill>
              </a:rPr>
              <a:t>ACEPTAR</a:t>
            </a:r>
          </a:p>
        </p:txBody>
      </p:sp>
      <p:cxnSp>
        <p:nvCxnSpPr>
          <p:cNvPr id="10" name="9 Conector recto de flecha">
            <a:extLst>
              <a:ext uri="{FF2B5EF4-FFF2-40B4-BE49-F238E27FC236}">
                <a16:creationId xmlns:a16="http://schemas.microsoft.com/office/drawing/2014/main" id="{84DF383C-37DC-4A19-94AD-DE8548C0AFB3}"/>
              </a:ext>
            </a:extLst>
          </p:cNvPr>
          <p:cNvCxnSpPr/>
          <p:nvPr/>
        </p:nvCxnSpPr>
        <p:spPr>
          <a:xfrm rot="5400000">
            <a:off x="1035844" y="2536032"/>
            <a:ext cx="4143375" cy="9286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11 Rectángulo">
            <a:extLst>
              <a:ext uri="{FF2B5EF4-FFF2-40B4-BE49-F238E27FC236}">
                <a16:creationId xmlns:a16="http://schemas.microsoft.com/office/drawing/2014/main" id="{F491BB8C-07B4-4B20-BDA2-2593B4765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5" y="1143000"/>
            <a:ext cx="3429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000" b="1">
                <a:latin typeface="Agency FB" panose="020B0503020202020204" pitchFamily="34" charset="0"/>
              </a:rPr>
              <a:t>INDICA A TUS ALUMNOS </a:t>
            </a:r>
          </a:p>
          <a:p>
            <a:pPr algn="ctr" eaLnBrk="1" hangingPunct="1"/>
            <a:r>
              <a:rPr lang="es-ES" altLang="es-ES" sz="2000" b="1">
                <a:latin typeface="Agency FB" panose="020B0503020202020204" pitchFamily="34" charset="0"/>
              </a:rPr>
              <a:t>ESTE CODIGO PARA </a:t>
            </a:r>
          </a:p>
          <a:p>
            <a:pPr algn="ctr" eaLnBrk="1" hangingPunct="1"/>
            <a:r>
              <a:rPr lang="es-ES" altLang="es-ES" sz="2000" b="1">
                <a:latin typeface="Agency FB" panose="020B0503020202020204" pitchFamily="34" charset="0"/>
              </a:rPr>
              <a:t>UNIRSE AL ENTRENAMIENTO:</a:t>
            </a:r>
          </a:p>
        </p:txBody>
      </p:sp>
      <p:sp>
        <p:nvSpPr>
          <p:cNvPr id="13" name="12 Rectángulo">
            <a:extLst>
              <a:ext uri="{FF2B5EF4-FFF2-40B4-BE49-F238E27FC236}">
                <a16:creationId xmlns:a16="http://schemas.microsoft.com/office/drawing/2014/main" id="{47FB341D-3A53-4832-87EB-6D50A54035D2}"/>
              </a:ext>
            </a:extLst>
          </p:cNvPr>
          <p:cNvSpPr/>
          <p:nvPr/>
        </p:nvSpPr>
        <p:spPr>
          <a:xfrm>
            <a:off x="4857752" y="2786058"/>
            <a:ext cx="314701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macao74</a:t>
            </a:r>
          </a:p>
        </p:txBody>
      </p:sp>
      <p:sp>
        <p:nvSpPr>
          <p:cNvPr id="5129" name="13 CuadroTexto">
            <a:extLst>
              <a:ext uri="{FF2B5EF4-FFF2-40B4-BE49-F238E27FC236}">
                <a16:creationId xmlns:a16="http://schemas.microsoft.com/office/drawing/2014/main" id="{0EF930C4-7740-4198-9B38-A2C8E7891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857750"/>
            <a:ext cx="1785938" cy="369888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b="1">
                <a:solidFill>
                  <a:schemeClr val="bg1"/>
                </a:solidFill>
              </a:rPr>
              <a:t>ACEPTAR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creenshot_20190122-181949">
            <a:extLst>
              <a:ext uri="{FF2B5EF4-FFF2-40B4-BE49-F238E27FC236}">
                <a16:creationId xmlns:a16="http://schemas.microsoft.com/office/drawing/2014/main" id="{AD4791FC-9C4F-42E8-AB89-20B8D240B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3402012" cy="604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4 CuadroTexto">
            <a:extLst>
              <a:ext uri="{FF2B5EF4-FFF2-40B4-BE49-F238E27FC236}">
                <a16:creationId xmlns:a16="http://schemas.microsoft.com/office/drawing/2014/main" id="{2869A2E8-7B9B-4A64-B23C-C8EFCC320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785813"/>
            <a:ext cx="2071687" cy="369887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>
                <a:latin typeface="Gill Sans MT Condensed" panose="020B0506020104020203" pitchFamily="34" charset="0"/>
              </a:rPr>
              <a:t>VER GRUPOS: macao74</a:t>
            </a:r>
          </a:p>
        </p:txBody>
      </p:sp>
      <p:cxnSp>
        <p:nvCxnSpPr>
          <p:cNvPr id="7" name="6 Conector recto de flecha">
            <a:extLst>
              <a:ext uri="{FF2B5EF4-FFF2-40B4-BE49-F238E27FC236}">
                <a16:creationId xmlns:a16="http://schemas.microsoft.com/office/drawing/2014/main" id="{1859A84A-5C8B-4EEF-8712-9FD25465C5DD}"/>
              </a:ext>
            </a:extLst>
          </p:cNvPr>
          <p:cNvCxnSpPr/>
          <p:nvPr/>
        </p:nvCxnSpPr>
        <p:spPr>
          <a:xfrm rot="10800000" flipV="1">
            <a:off x="1928813" y="928688"/>
            <a:ext cx="2571750" cy="4286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Screenshot_20190122-181957">
            <a:extLst>
              <a:ext uri="{FF2B5EF4-FFF2-40B4-BE49-F238E27FC236}">
                <a16:creationId xmlns:a16="http://schemas.microsoft.com/office/drawing/2014/main" id="{5E39C3D0-1119-492C-AA63-70C444837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3076575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4 Imagen" descr="Situacion 1_opcion provisional.jpg">
            <a:extLst>
              <a:ext uri="{FF2B5EF4-FFF2-40B4-BE49-F238E27FC236}">
                <a16:creationId xmlns:a16="http://schemas.microsoft.com/office/drawing/2014/main" id="{D12B93B2-53E5-48B4-BF3E-ADD22269B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071563"/>
            <a:ext cx="110648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5 Imagen" descr="situacion 2 PLS.jpg">
            <a:extLst>
              <a:ext uri="{FF2B5EF4-FFF2-40B4-BE49-F238E27FC236}">
                <a16:creationId xmlns:a16="http://schemas.microsoft.com/office/drawing/2014/main" id="{39E05B5C-01E4-4DA7-8C4F-32E34E3B64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428875"/>
            <a:ext cx="10572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6 Imagen" descr="situacion 3_opción 1.jpg">
            <a:extLst>
              <a:ext uri="{FF2B5EF4-FFF2-40B4-BE49-F238E27FC236}">
                <a16:creationId xmlns:a16="http://schemas.microsoft.com/office/drawing/2014/main" id="{FECF7DC0-581D-475B-BAF3-8AB86EFDA4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571875"/>
            <a:ext cx="10572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7 Imagen" descr="situacion 4_opcion 2.jpg">
            <a:extLst>
              <a:ext uri="{FF2B5EF4-FFF2-40B4-BE49-F238E27FC236}">
                <a16:creationId xmlns:a16="http://schemas.microsoft.com/office/drawing/2014/main" id="{47B15908-0120-4995-BE7F-539F421795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857750"/>
            <a:ext cx="10572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8 CuadroTexto">
            <a:extLst>
              <a:ext uri="{FF2B5EF4-FFF2-40B4-BE49-F238E27FC236}">
                <a16:creationId xmlns:a16="http://schemas.microsoft.com/office/drawing/2014/main" id="{E4B5CF6A-34D4-4A20-AB65-0B4B2691E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1214438"/>
            <a:ext cx="1714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>
                <a:latin typeface="Agency FB" panose="020B0503020202020204" pitchFamily="34" charset="0"/>
              </a:rPr>
              <a:t>Victima consciente con problema de salud</a:t>
            </a:r>
          </a:p>
        </p:txBody>
      </p:sp>
      <p:sp>
        <p:nvSpPr>
          <p:cNvPr id="10" name="9 CuadroTexto">
            <a:extLst>
              <a:ext uri="{FF2B5EF4-FFF2-40B4-BE49-F238E27FC236}">
                <a16:creationId xmlns:a16="http://schemas.microsoft.com/office/drawing/2014/main" id="{4B991DF1-F21B-4CBB-9288-87AEC3619828}"/>
              </a:ext>
            </a:extLst>
          </p:cNvPr>
          <p:cNvSpPr txBox="1"/>
          <p:nvPr/>
        </p:nvSpPr>
        <p:spPr>
          <a:xfrm>
            <a:off x="5643563" y="2571750"/>
            <a:ext cx="17145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Agency FB" pitchFamily="34" charset="0"/>
                <a:cs typeface="Arial" charset="0"/>
              </a:rPr>
              <a:t>Victima inconsciente y respira</a:t>
            </a:r>
          </a:p>
        </p:txBody>
      </p:sp>
      <p:sp>
        <p:nvSpPr>
          <p:cNvPr id="7177" name="10 CuadroTexto">
            <a:extLst>
              <a:ext uri="{FF2B5EF4-FFF2-40B4-BE49-F238E27FC236}">
                <a16:creationId xmlns:a16="http://schemas.microsoft.com/office/drawing/2014/main" id="{44322482-7336-4BEE-9E7D-CA73EF1C0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3857625"/>
            <a:ext cx="171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>
                <a:solidFill>
                  <a:srgbClr val="C00000"/>
                </a:solidFill>
                <a:latin typeface="Agency FB" panose="020B0503020202020204" pitchFamily="34" charset="0"/>
              </a:rPr>
              <a:t>Victima en Parada Cardiaca</a:t>
            </a:r>
          </a:p>
        </p:txBody>
      </p:sp>
      <p:sp>
        <p:nvSpPr>
          <p:cNvPr id="12" name="11 CuadroTexto">
            <a:extLst>
              <a:ext uri="{FF2B5EF4-FFF2-40B4-BE49-F238E27FC236}">
                <a16:creationId xmlns:a16="http://schemas.microsoft.com/office/drawing/2014/main" id="{09BF6AA4-EF9E-45AA-B635-A71BA66B9AB1}"/>
              </a:ext>
            </a:extLst>
          </p:cNvPr>
          <p:cNvSpPr txBox="1"/>
          <p:nvPr/>
        </p:nvSpPr>
        <p:spPr>
          <a:xfrm>
            <a:off x="5786438" y="5214938"/>
            <a:ext cx="17145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cs typeface="Arial" charset="0"/>
              </a:rPr>
              <a:t>Uso del Desfibrilador</a:t>
            </a:r>
          </a:p>
        </p:txBody>
      </p:sp>
      <p:sp>
        <p:nvSpPr>
          <p:cNvPr id="7179" name="12 CuadroTexto">
            <a:extLst>
              <a:ext uri="{FF2B5EF4-FFF2-40B4-BE49-F238E27FC236}">
                <a16:creationId xmlns:a16="http://schemas.microsoft.com/office/drawing/2014/main" id="{71D9076A-3B6F-4724-8A81-821C7CB67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428625"/>
            <a:ext cx="3857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b="1">
                <a:solidFill>
                  <a:srgbClr val="66CCFF"/>
                </a:solidFill>
                <a:latin typeface="Agency FB" panose="020B0503020202020204" pitchFamily="34" charset="0"/>
              </a:rPr>
              <a:t>ELIGE UNA SITUACIÓN DE ENTRENAMIENTO</a:t>
            </a:r>
          </a:p>
        </p:txBody>
      </p:sp>
      <p:sp>
        <p:nvSpPr>
          <p:cNvPr id="7180" name="13 CuadroTexto">
            <a:extLst>
              <a:ext uri="{FF2B5EF4-FFF2-40B4-BE49-F238E27FC236}">
                <a16:creationId xmlns:a16="http://schemas.microsoft.com/office/drawing/2014/main" id="{F17FF865-0468-490E-8650-269DFC9B1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6688" y="1285875"/>
            <a:ext cx="1071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>
                <a:solidFill>
                  <a:srgbClr val="C00000"/>
                </a:solidFill>
              </a:rPr>
              <a:t>FALTA DIBUJO</a:t>
            </a:r>
          </a:p>
        </p:txBody>
      </p:sp>
      <p:sp>
        <p:nvSpPr>
          <p:cNvPr id="15" name="14 Flecha izquierda">
            <a:extLst>
              <a:ext uri="{FF2B5EF4-FFF2-40B4-BE49-F238E27FC236}">
                <a16:creationId xmlns:a16="http://schemas.microsoft.com/office/drawing/2014/main" id="{677D402B-05AE-4A8B-AC32-9660A1523825}"/>
              </a:ext>
            </a:extLst>
          </p:cNvPr>
          <p:cNvSpPr/>
          <p:nvPr/>
        </p:nvSpPr>
        <p:spPr>
          <a:xfrm>
            <a:off x="7572375" y="1571625"/>
            <a:ext cx="214313" cy="214313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182" name="15 CuadroTexto">
            <a:extLst>
              <a:ext uri="{FF2B5EF4-FFF2-40B4-BE49-F238E27FC236}">
                <a16:creationId xmlns:a16="http://schemas.microsoft.com/office/drawing/2014/main" id="{97A82F04-3771-4575-A73F-6BCDAF83C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2714625"/>
            <a:ext cx="1071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>
                <a:solidFill>
                  <a:srgbClr val="C00000"/>
                </a:solidFill>
              </a:rPr>
              <a:t>     Ó</a:t>
            </a:r>
          </a:p>
        </p:txBody>
      </p:sp>
      <p:sp>
        <p:nvSpPr>
          <p:cNvPr id="7183" name="16 CuadroTexto">
            <a:extLst>
              <a:ext uri="{FF2B5EF4-FFF2-40B4-BE49-F238E27FC236}">
                <a16:creationId xmlns:a16="http://schemas.microsoft.com/office/drawing/2014/main" id="{15FB0D0B-75F2-406D-A179-12A6FE4D5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313" y="142875"/>
            <a:ext cx="1785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>
                <a:solidFill>
                  <a:srgbClr val="C00000"/>
                </a:solidFill>
              </a:rPr>
              <a:t>Ricardo/Adrian</a:t>
            </a:r>
          </a:p>
        </p:txBody>
      </p:sp>
      <p:sp>
        <p:nvSpPr>
          <p:cNvPr id="7184" name="17 CuadroTexto">
            <a:extLst>
              <a:ext uri="{FF2B5EF4-FFF2-40B4-BE49-F238E27FC236}">
                <a16:creationId xmlns:a16="http://schemas.microsoft.com/office/drawing/2014/main" id="{8C52038A-28BE-423E-9E14-8EFE9FC0E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938" y="2143125"/>
            <a:ext cx="121443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100">
                <a:solidFill>
                  <a:srgbClr val="C00000"/>
                </a:solidFill>
              </a:rPr>
              <a:t>Imágenes más visibles para cada situacion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Screenshot_20190122-182005">
            <a:extLst>
              <a:ext uri="{FF2B5EF4-FFF2-40B4-BE49-F238E27FC236}">
                <a16:creationId xmlns:a16="http://schemas.microsoft.com/office/drawing/2014/main" id="{9DA776C9-0763-4F1C-AF03-3B30E238D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000125"/>
            <a:ext cx="2703512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5">
            <a:extLst>
              <a:ext uri="{FF2B5EF4-FFF2-40B4-BE49-F238E27FC236}">
                <a16:creationId xmlns:a16="http://schemas.microsoft.com/office/drawing/2014/main" id="{D51DA9AD-F8D7-4486-BA49-083811718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1196975"/>
            <a:ext cx="3529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 altLang="es-ES"/>
          </a:p>
        </p:txBody>
      </p:sp>
      <p:sp>
        <p:nvSpPr>
          <p:cNvPr id="8196" name="Text Box 6">
            <a:extLst>
              <a:ext uri="{FF2B5EF4-FFF2-40B4-BE49-F238E27FC236}">
                <a16:creationId xmlns:a16="http://schemas.microsoft.com/office/drawing/2014/main" id="{DD2C47F6-EC4B-4E86-BBF5-69A0F94ED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549275"/>
            <a:ext cx="3889375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b="1"/>
              <a:t> Ejemplo Caso 1: </a:t>
            </a:r>
            <a:r>
              <a:rPr lang="es-ES" altLang="es-ES" i="1"/>
              <a:t>Un adulto joven está corriendo por el parque. De repente se para, se agacha y se lleva las manos al pecho. Se le ve afectado, te acercas y le preguntas cómo está y con la respiración entrecortada contesta: “necesito aire, no me encuentro bien…” </a:t>
            </a:r>
          </a:p>
          <a:p>
            <a:pPr eaLnBrk="1" hangingPunct="1"/>
            <a:endParaRPr lang="es-ES" altLang="es-ES" i="1"/>
          </a:p>
          <a:p>
            <a:pPr eaLnBrk="1" hangingPunct="1"/>
            <a:r>
              <a:rPr lang="es-ES" altLang="es-ES" b="1"/>
              <a:t>Ejemplo Caso 2:</a:t>
            </a:r>
            <a:r>
              <a:rPr lang="es-ES" altLang="es-ES" i="1"/>
              <a:t> Estando en casa, llama a la puerta la hija de un  vecino  que te pide ayuda. Su padre no se encuentra bien. Entras en su casa y el padre, sentado en el sofá, se queja de dolor fuerte en el pecho, esta sudoroso, frío, la cara pálida, y con nauseas. </a:t>
            </a:r>
            <a:endParaRPr lang="es-ES" altLang="es-ES"/>
          </a:p>
        </p:txBody>
      </p:sp>
      <p:sp>
        <p:nvSpPr>
          <p:cNvPr id="8197" name="6 CuadroTexto">
            <a:extLst>
              <a:ext uri="{FF2B5EF4-FFF2-40B4-BE49-F238E27FC236}">
                <a16:creationId xmlns:a16="http://schemas.microsoft.com/office/drawing/2014/main" id="{97B0C60B-5FB1-4FD3-8495-5A3C02764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85750"/>
            <a:ext cx="2643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>
                <a:solidFill>
                  <a:srgbClr val="FF0000"/>
                </a:solidFill>
                <a:latin typeface="Agency FB" panose="020B0503020202020204" pitchFamily="34" charset="0"/>
              </a:rPr>
              <a:t>SITUACIÓN 1: VICTIMA CONSCIENTE CON PROBLEMA DE SALUD </a:t>
            </a:r>
          </a:p>
        </p:txBody>
      </p:sp>
      <p:pic>
        <p:nvPicPr>
          <p:cNvPr id="8198" name="Picture 7" descr="C:\Users\Usuario\Downloads\AED Box\IMAGENES RCP_DEA AED BOX\Icono situaciones\Situacion 1_opcion provisional.jpg">
            <a:extLst>
              <a:ext uri="{FF2B5EF4-FFF2-40B4-BE49-F238E27FC236}">
                <a16:creationId xmlns:a16="http://schemas.microsoft.com/office/drawing/2014/main" id="{6340A968-3FBA-4587-AD49-A66FE490D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01500" y="-13277850"/>
            <a:ext cx="2035175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C:\Users\Usuario\Downloads\AED Box\IMAGENES RCP_DEA AED BOX\Icono situaciones\Situacion 1_opcion provisional.jpg">
            <a:extLst>
              <a:ext uri="{FF2B5EF4-FFF2-40B4-BE49-F238E27FC236}">
                <a16:creationId xmlns:a16="http://schemas.microsoft.com/office/drawing/2014/main" id="{4AB7E4CC-B209-4227-BAC4-392A37683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2063" y="-14573250"/>
            <a:ext cx="2035175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13 CuadroTexto">
            <a:extLst>
              <a:ext uri="{FF2B5EF4-FFF2-40B4-BE49-F238E27FC236}">
                <a16:creationId xmlns:a16="http://schemas.microsoft.com/office/drawing/2014/main" id="{CA97CAFD-7DB0-464A-95EF-ACB6ADF99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25" y="214313"/>
            <a:ext cx="1357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>
                <a:solidFill>
                  <a:srgbClr val="C00000"/>
                </a:solidFill>
              </a:rPr>
              <a:t>Ricardo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Screenshot_20190122-182014">
            <a:extLst>
              <a:ext uri="{FF2B5EF4-FFF2-40B4-BE49-F238E27FC236}">
                <a16:creationId xmlns:a16="http://schemas.microsoft.com/office/drawing/2014/main" id="{BD175A18-DCE6-43DD-B6A9-5F3550826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3348037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5 CuadroTexto">
            <a:extLst>
              <a:ext uri="{FF2B5EF4-FFF2-40B4-BE49-F238E27FC236}">
                <a16:creationId xmlns:a16="http://schemas.microsoft.com/office/drawing/2014/main" id="{E21AC7D8-08C4-4D0A-81C5-226ACA727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785813"/>
            <a:ext cx="1143000" cy="2762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2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COMENZAR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Screenshot_20190122-182023">
            <a:extLst>
              <a:ext uri="{FF2B5EF4-FFF2-40B4-BE49-F238E27FC236}">
                <a16:creationId xmlns:a16="http://schemas.microsoft.com/office/drawing/2014/main" id="{88AB9B89-26A0-4FC9-BCD5-545D046E0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3173412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4 CuadroTexto">
            <a:extLst>
              <a:ext uri="{FF2B5EF4-FFF2-40B4-BE49-F238E27FC236}">
                <a16:creationId xmlns:a16="http://schemas.microsoft.com/office/drawing/2014/main" id="{D01104CE-7AD9-47B1-A2E2-763694F64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5072063"/>
            <a:ext cx="1714500" cy="36988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COMENZAR</a:t>
            </a:r>
          </a:p>
        </p:txBody>
      </p:sp>
      <p:cxnSp>
        <p:nvCxnSpPr>
          <p:cNvPr id="7" name="6 Conector recto de flecha">
            <a:extLst>
              <a:ext uri="{FF2B5EF4-FFF2-40B4-BE49-F238E27FC236}">
                <a16:creationId xmlns:a16="http://schemas.microsoft.com/office/drawing/2014/main" id="{02D9ACEF-EA5D-4278-B259-955E2AE97F9F}"/>
              </a:ext>
            </a:extLst>
          </p:cNvPr>
          <p:cNvCxnSpPr/>
          <p:nvPr/>
        </p:nvCxnSpPr>
        <p:spPr>
          <a:xfrm rot="5400000">
            <a:off x="642938" y="2500312"/>
            <a:ext cx="4071938" cy="7858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5" name="8 CuadroTexto">
            <a:extLst>
              <a:ext uri="{FF2B5EF4-FFF2-40B4-BE49-F238E27FC236}">
                <a16:creationId xmlns:a16="http://schemas.microsoft.com/office/drawing/2014/main" id="{249F8071-0599-4FFA-9841-24C08F51C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42875"/>
            <a:ext cx="1357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>
                <a:solidFill>
                  <a:srgbClr val="C00000"/>
                </a:solidFill>
              </a:rPr>
              <a:t>Ricardo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</TotalTime>
  <Words>769</Words>
  <Application>Microsoft Office PowerPoint</Application>
  <PresentationFormat>Presentación en pantalla (4:3)</PresentationFormat>
  <Paragraphs>112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Arial</vt:lpstr>
      <vt:lpstr>Calibri</vt:lpstr>
      <vt:lpstr>Aharoni</vt:lpstr>
      <vt:lpstr>Agency FB</vt:lpstr>
      <vt:lpstr>Gill Sans MT Condensed</vt:lpstr>
      <vt:lpstr>Arial Narrow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Mando falta imagen de descarga y de parches</vt:lpstr>
      <vt:lpstr>Presentación de PowerPoint</vt:lpstr>
      <vt:lpstr>Presentación de PowerPoint</vt:lpstr>
      <vt:lpstr>Presentación de PowerPoint</vt:lpstr>
    </vt:vector>
  </TitlesOfParts>
  <Company>Gobierno de Navarra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CSAOIZ</dc:creator>
  <cp:lastModifiedBy>Etxea</cp:lastModifiedBy>
  <cp:revision>38</cp:revision>
  <dcterms:created xsi:type="dcterms:W3CDTF">2019-01-22T17:51:12Z</dcterms:created>
  <dcterms:modified xsi:type="dcterms:W3CDTF">2021-03-25T20:07:02Z</dcterms:modified>
</cp:coreProperties>
</file>